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88" r:id="rId6"/>
    <p:sldId id="260" r:id="rId7"/>
    <p:sldId id="261" r:id="rId8"/>
    <p:sldId id="262" r:id="rId9"/>
    <p:sldId id="287" r:id="rId10"/>
    <p:sldId id="264" r:id="rId11"/>
    <p:sldId id="263" r:id="rId12"/>
    <p:sldId id="265" r:id="rId13"/>
    <p:sldId id="267" r:id="rId14"/>
    <p:sldId id="268" r:id="rId15"/>
    <p:sldId id="269" r:id="rId16"/>
    <p:sldId id="270" r:id="rId17"/>
    <p:sldId id="293" r:id="rId18"/>
    <p:sldId id="309" r:id="rId19"/>
    <p:sldId id="295" r:id="rId20"/>
    <p:sldId id="296" r:id="rId21"/>
    <p:sldId id="297" r:id="rId22"/>
    <p:sldId id="298" r:id="rId23"/>
    <p:sldId id="299" r:id="rId24"/>
    <p:sldId id="300" r:id="rId25"/>
    <p:sldId id="301" r:id="rId26"/>
    <p:sldId id="303" r:id="rId27"/>
    <p:sldId id="304" r:id="rId28"/>
    <p:sldId id="305" r:id="rId29"/>
    <p:sldId id="306" r:id="rId30"/>
    <p:sldId id="307" r:id="rId31"/>
    <p:sldId id="308" r:id="rId32"/>
    <p:sldId id="286" r:id="rId33"/>
    <p:sldId id="284"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107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r>
              <a:rPr lang="en-US" dirty="0" smtClean="0"/>
              <a:t>kg </a:t>
            </a:r>
            <a:r>
              <a:rPr lang="en-US" dirty="0" err="1" smtClean="0"/>
              <a:t>gestionados</a:t>
            </a:r>
            <a:r>
              <a:rPr lang="en-US" dirty="0" smtClean="0"/>
              <a:t> </a:t>
            </a:r>
            <a:r>
              <a:rPr lang="en-US" dirty="0" err="1" smtClean="0"/>
              <a:t>por</a:t>
            </a:r>
            <a:r>
              <a:rPr lang="en-US" dirty="0" smtClean="0"/>
              <a:t> </a:t>
            </a:r>
            <a:r>
              <a:rPr lang="en-US" dirty="0" err="1" smtClean="0"/>
              <a:t>año</a:t>
            </a:r>
            <a:endParaRPr lang="en-US" dirty="0"/>
          </a:p>
        </c:rich>
      </c:tx>
      <c:overlay val="0"/>
      <c:spPr>
        <a:noFill/>
        <a:ln>
          <a:noFill/>
        </a:ln>
        <a:effectLst/>
      </c:spPr>
      <c:txPr>
        <a:bodyPr rot="0" spcFirstLastPara="1" vertOverflow="ellipsis" vert="horz" wrap="square" anchor="ctr" anchorCtr="1"/>
        <a:lstStyle/>
        <a:p>
          <a:pPr>
            <a:defRPr sz="1862" b="0" i="0" u="none" strike="noStrike" kern="1200" cap="none" spc="20" baseline="0">
              <a:solidFill>
                <a:schemeClr val="tx1">
                  <a:lumMod val="50000"/>
                  <a:lumOff val="50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kg</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c:spPr>
          <c:invertIfNegative val="0"/>
          <c:cat>
            <c:numRef>
              <c:f>Hoja1!$A$2:$A$13</c:f>
              <c:numCache>
                <c:formatCode>General</c:formatCode>
                <c:ptCount val="12"/>
                <c:pt idx="0">
                  <c:v>2007</c:v>
                </c:pt>
                <c:pt idx="1">
                  <c:v>2008</c:v>
                </c:pt>
                <c:pt idx="2">
                  <c:v>2009</c:v>
                </c:pt>
                <c:pt idx="3">
                  <c:v>2010</c:v>
                </c:pt>
                <c:pt idx="4">
                  <c:v>2011</c:v>
                </c:pt>
                <c:pt idx="5">
                  <c:v>2012</c:v>
                </c:pt>
                <c:pt idx="6">
                  <c:v>2013</c:v>
                </c:pt>
                <c:pt idx="7">
                  <c:v>2014</c:v>
                </c:pt>
                <c:pt idx="8">
                  <c:v>2015</c:v>
                </c:pt>
                <c:pt idx="9">
                  <c:v>2016</c:v>
                </c:pt>
                <c:pt idx="10">
                  <c:v>2017</c:v>
                </c:pt>
                <c:pt idx="11">
                  <c:v>2018</c:v>
                </c:pt>
              </c:numCache>
            </c:numRef>
          </c:cat>
          <c:val>
            <c:numRef>
              <c:f>Hoja1!$B$2:$B$13</c:f>
              <c:numCache>
                <c:formatCode>General</c:formatCode>
                <c:ptCount val="12"/>
                <c:pt idx="0">
                  <c:v>10810</c:v>
                </c:pt>
                <c:pt idx="1">
                  <c:v>14128</c:v>
                </c:pt>
                <c:pt idx="2">
                  <c:v>14986</c:v>
                </c:pt>
                <c:pt idx="3">
                  <c:v>16038</c:v>
                </c:pt>
                <c:pt idx="4">
                  <c:v>14421</c:v>
                </c:pt>
                <c:pt idx="5">
                  <c:v>13873</c:v>
                </c:pt>
                <c:pt idx="6">
                  <c:v>11660</c:v>
                </c:pt>
                <c:pt idx="7">
                  <c:v>11529</c:v>
                </c:pt>
                <c:pt idx="8">
                  <c:v>10522</c:v>
                </c:pt>
                <c:pt idx="9">
                  <c:v>10779</c:v>
                </c:pt>
                <c:pt idx="10">
                  <c:v>10601</c:v>
                </c:pt>
                <c:pt idx="11">
                  <c:v>11402</c:v>
                </c:pt>
              </c:numCache>
            </c:numRef>
          </c:val>
        </c:ser>
        <c:dLbls>
          <c:showLegendKey val="0"/>
          <c:showVal val="0"/>
          <c:showCatName val="0"/>
          <c:showSerName val="0"/>
          <c:showPercent val="0"/>
          <c:showBubbleSize val="0"/>
        </c:dLbls>
        <c:gapWidth val="100"/>
        <c:overlap val="-24"/>
        <c:axId val="419630584"/>
        <c:axId val="419625880"/>
      </c:barChart>
      <c:catAx>
        <c:axId val="41963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S"/>
          </a:p>
        </c:txPr>
        <c:crossAx val="419625880"/>
        <c:crosses val="autoZero"/>
        <c:auto val="1"/>
        <c:lblAlgn val="ctr"/>
        <c:lblOffset val="100"/>
        <c:noMultiLvlLbl val="0"/>
      </c:catAx>
      <c:valAx>
        <c:axId val="4196258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s-ES"/>
          </a:p>
        </c:txPr>
        <c:crossAx val="419630584"/>
        <c:crosses val="autoZero"/>
        <c:crossBetween val="between"/>
      </c:valAx>
      <c:dTable>
        <c:showHorzBorder val="1"/>
        <c:showVertBorder val="1"/>
        <c:showOutline val="1"/>
        <c:showKeys val="1"/>
        <c:spPr>
          <a:noFill/>
          <a:ln w="9525">
            <a:solidFill>
              <a:schemeClr val="tx1">
                <a:lumMod val="15000"/>
                <a:lumOff val="85000"/>
              </a:schemeClr>
            </a:solidFill>
          </a:ln>
          <a:effectLst/>
        </c:spPr>
        <c:txPr>
          <a:bodyPr rot="0" spcFirstLastPara="1" vertOverflow="ellipsis" vert="horz" wrap="square" anchor="ctr" anchorCtr="1"/>
          <a:lstStyle/>
          <a:p>
            <a:pPr rtl="0">
              <a:defRPr sz="1197" b="0" i="0" u="none" strike="noStrike" kern="1200" baseline="0">
                <a:solidFill>
                  <a:schemeClr val="tx1">
                    <a:lumMod val="50000"/>
                    <a:lumOff val="50000"/>
                  </a:schemeClr>
                </a:solidFill>
                <a:latin typeface="+mn-lt"/>
                <a:ea typeface="+mn-ea"/>
                <a:cs typeface="+mn-cs"/>
              </a:defRPr>
            </a:pPr>
            <a:endParaRPr lang="es-ES"/>
          </a:p>
        </c:txPr>
      </c:dTable>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6">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A890749-6AAF-4E38-8274-35AF440D6BA4}" type="datetimeFigureOut">
              <a:rPr lang="es-ES" smtClean="0"/>
              <a:pPr/>
              <a:t>20/11/2019</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91AC498-4962-4781-8CBA-B4CEFB8B1E3B}"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90749-6AAF-4E38-8274-35AF440D6BA4}" type="datetimeFigureOut">
              <a:rPr lang="es-ES" smtClean="0"/>
              <a:pPr/>
              <a:t>20/11/2019</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AC498-4962-4781-8CBA-B4CEFB8B1E3B}"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image" Target="../media/image14.jpeg"/><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19" Type="http://schemas.openxmlformats.org/officeDocument/2006/relationships/image" Target="../media/image31.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37.jpeg"/><Relationship Id="rId7" Type="http://schemas.openxmlformats.org/officeDocument/2006/relationships/image" Target="../media/image9.gif"/><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9.jpeg"/><Relationship Id="rId4" Type="http://schemas.openxmlformats.org/officeDocument/2006/relationships/image" Target="../media/image38.jpeg"/><Relationship Id="rId9" Type="http://schemas.openxmlformats.org/officeDocument/2006/relationships/image" Target="../media/image11.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gif"/><Relationship Id="rId3" Type="http://schemas.openxmlformats.org/officeDocument/2006/relationships/image" Target="../media/image5.gif"/><Relationship Id="rId7" Type="http://schemas.openxmlformats.org/officeDocument/2006/relationships/image" Target="../media/image9.gif"/><Relationship Id="rId2" Type="http://schemas.openxmlformats.org/officeDocument/2006/relationships/image" Target="../media/image4.gif"/><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gif"/><Relationship Id="rId9" Type="http://schemas.openxmlformats.org/officeDocument/2006/relationships/image" Target="../media/image11.gif"/></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1247772"/>
            <a:ext cx="7772400" cy="1470025"/>
          </a:xfrm>
        </p:spPr>
        <p:txBody>
          <a:bodyPr>
            <a:normAutofit fontScale="90000"/>
          </a:bodyPr>
          <a:lstStyle/>
          <a:p>
            <a:r>
              <a:rPr lang="es-ES" b="1" dirty="0" smtClean="0">
                <a:effectLst>
                  <a:outerShdw blurRad="38100" dist="38100" dir="2700000" algn="tl">
                    <a:srgbClr val="000000">
                      <a:alpha val="43137"/>
                    </a:srgbClr>
                  </a:outerShdw>
                </a:effectLst>
              </a:rPr>
              <a:t>GESTIÓN Y MINIMIZACIÓN DE RESIDUOS PELIGROSOS EN LA UCO</a:t>
            </a:r>
            <a:endParaRPr lang="es-ES" b="1"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785786" y="2747970"/>
            <a:ext cx="7572428" cy="1752600"/>
          </a:xfrm>
        </p:spPr>
        <p:txBody>
          <a:bodyPr>
            <a:normAutofit fontScale="85000" lnSpcReduction="20000"/>
          </a:bodyPr>
          <a:lstStyle/>
          <a:p>
            <a:r>
              <a:rPr lang="es-ES" b="1" dirty="0" smtClean="0">
                <a:solidFill>
                  <a:schemeClr val="bg1"/>
                </a:solidFill>
                <a:effectLst>
                  <a:outerShdw blurRad="38100" dist="38100" dir="2700000" algn="tl">
                    <a:srgbClr val="000000">
                      <a:alpha val="43137"/>
                    </a:srgbClr>
                  </a:outerShdw>
                </a:effectLst>
              </a:rPr>
              <a:t>José Emilio Aguilar Moreno</a:t>
            </a:r>
          </a:p>
          <a:p>
            <a:r>
              <a:rPr lang="es-ES" b="1" dirty="0" smtClean="0">
                <a:solidFill>
                  <a:schemeClr val="bg1"/>
                </a:solidFill>
                <a:effectLst>
                  <a:outerShdw blurRad="38100" dist="38100" dir="2700000" algn="tl">
                    <a:srgbClr val="000000">
                      <a:alpha val="43137"/>
                    </a:srgbClr>
                  </a:outerShdw>
                </a:effectLst>
              </a:rPr>
              <a:t>Protección Ambiental (SEPA)</a:t>
            </a:r>
          </a:p>
          <a:p>
            <a:r>
              <a:rPr lang="es-ES" b="1" dirty="0" smtClean="0">
                <a:solidFill>
                  <a:schemeClr val="bg1"/>
                </a:solidFill>
                <a:effectLst>
                  <a:outerShdw blurRad="38100" dist="38100" dir="2700000" algn="tl">
                    <a:srgbClr val="000000">
                      <a:alpha val="43137"/>
                    </a:srgbClr>
                  </a:outerShdw>
                </a:effectLst>
              </a:rPr>
              <a:t>Servicio de Prevención y Protección</a:t>
            </a:r>
          </a:p>
          <a:p>
            <a:r>
              <a:rPr lang="es-ES" b="1" dirty="0" smtClean="0">
                <a:solidFill>
                  <a:schemeClr val="bg1"/>
                </a:solidFill>
                <a:effectLst>
                  <a:outerShdw blurRad="38100" dist="38100" dir="2700000" algn="tl">
                    <a:srgbClr val="000000">
                      <a:alpha val="43137"/>
                    </a:srgbClr>
                  </a:outerShdw>
                </a:effectLst>
              </a:rPr>
              <a:t>Universidad de Córdoba</a:t>
            </a:r>
            <a:endParaRPr lang="es-ES" b="1" dirty="0">
              <a:solidFill>
                <a:schemeClr val="bg1"/>
              </a:solidFill>
              <a:effectLst>
                <a:outerShdw blurRad="38100" dist="38100" dir="2700000" algn="tl">
                  <a:srgbClr val="000000">
                    <a:alpha val="43137"/>
                  </a:srgbClr>
                </a:outerShdw>
              </a:effectLst>
            </a:endParaRPr>
          </a:p>
        </p:txBody>
      </p:sp>
      <p:pic>
        <p:nvPicPr>
          <p:cNvPr id="9" name="8 Imagen" descr="ISO 9001 14001 fondo trans.gif"/>
          <p:cNvPicPr>
            <a:picLocks noChangeAspect="1"/>
          </p:cNvPicPr>
          <p:nvPr/>
        </p:nvPicPr>
        <p:blipFill>
          <a:blip r:embed="rId2"/>
          <a:stretch>
            <a:fillRect/>
          </a:stretch>
        </p:blipFill>
        <p:spPr>
          <a:xfrm>
            <a:off x="8143900" y="5981934"/>
            <a:ext cx="938198" cy="822408"/>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5897142"/>
            <a:ext cx="2507661" cy="9072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bg2"/>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bg2"/>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57158" y="457569"/>
            <a:ext cx="8429684" cy="4525963"/>
          </a:xfrm>
        </p:spPr>
        <p:txBody>
          <a:bodyPr>
            <a:normAutofit/>
          </a:bodyPr>
          <a:lstStyle/>
          <a:p>
            <a:pPr marL="514350" indent="-514350">
              <a:buFont typeface="+mj-lt"/>
              <a:buAutoNum type="arabicPeriod" startAt="4"/>
            </a:pPr>
            <a:r>
              <a:rPr lang="es-ES" sz="2800" b="1" dirty="0" smtClean="0">
                <a:effectLst>
                  <a:outerShdw blurRad="38100" dist="38100" dir="2700000" algn="tl">
                    <a:srgbClr val="000000">
                      <a:alpha val="43137"/>
                    </a:srgbClr>
                  </a:outerShdw>
                </a:effectLst>
              </a:rPr>
              <a:t>Etiquetado de envases y operación de llenado.</a:t>
            </a:r>
          </a:p>
        </p:txBody>
      </p:sp>
      <p:pic>
        <p:nvPicPr>
          <p:cNvPr id="19" name="18 Imagen" descr="Grupo 1.jpg"/>
          <p:cNvPicPr>
            <a:picLocks noChangeAspect="1"/>
          </p:cNvPicPr>
          <p:nvPr/>
        </p:nvPicPr>
        <p:blipFill>
          <a:blip r:embed="rId2" cstate="print"/>
          <a:stretch>
            <a:fillRect/>
          </a:stretch>
        </p:blipFill>
        <p:spPr>
          <a:xfrm>
            <a:off x="3214678" y="1363992"/>
            <a:ext cx="5346191" cy="3779520"/>
          </a:xfrm>
          <a:prstGeom prst="rect">
            <a:avLst/>
          </a:prstGeom>
        </p:spPr>
      </p:pic>
      <p:sp>
        <p:nvSpPr>
          <p:cNvPr id="12" name="2 Marcador de contenido"/>
          <p:cNvSpPr txBox="1">
            <a:spLocks/>
          </p:cNvSpPr>
          <p:nvPr/>
        </p:nvSpPr>
        <p:spPr>
          <a:xfrm>
            <a:off x="199534" y="2571744"/>
            <a:ext cx="3929090" cy="714380"/>
          </a:xfrm>
          <a:prstGeom prst="rect">
            <a:avLst/>
          </a:prstGeom>
        </p:spPr>
        <p:txBody>
          <a:bodyPr vert="horz" lIns="91440" tIns="45720" rIns="91440" bIns="45720" rtlCol="0">
            <a:normAutofit/>
          </a:bodyPr>
          <a:lstStyle/>
          <a:p>
            <a:pPr marL="514350" lvl="0" indent="-514350">
              <a:spcBef>
                <a:spcPct val="20000"/>
              </a:spcBef>
            </a:pPr>
            <a:r>
              <a:rPr lang="es-ES" sz="1600" b="1" dirty="0" smtClean="0">
                <a:effectLst>
                  <a:outerShdw blurRad="38100" dist="38100" dir="2700000" algn="tl">
                    <a:srgbClr val="000000">
                      <a:alpha val="43137"/>
                    </a:srgbClr>
                  </a:outerShdw>
                </a:effectLst>
              </a:rPr>
              <a:t>Según Real Decreto 833/1988</a:t>
            </a:r>
            <a:endParaRPr kumimoji="0" lang="es-ES"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cxnSp>
        <p:nvCxnSpPr>
          <p:cNvPr id="14" name="13 Conector recto de flecha"/>
          <p:cNvCxnSpPr/>
          <p:nvPr/>
        </p:nvCxnSpPr>
        <p:spPr>
          <a:xfrm flipV="1">
            <a:off x="3143240" y="2357430"/>
            <a:ext cx="1285884" cy="571504"/>
          </a:xfrm>
          <a:prstGeom prst="straightConnector1">
            <a:avLst/>
          </a:prstGeom>
          <a:ln w="25400">
            <a:solidFill>
              <a:srgbClr val="FF000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 name="2 Marcador de contenido"/>
          <p:cNvSpPr txBox="1">
            <a:spLocks/>
          </p:cNvSpPr>
          <p:nvPr/>
        </p:nvSpPr>
        <p:spPr>
          <a:xfrm>
            <a:off x="857224" y="3364256"/>
            <a:ext cx="3929090" cy="714380"/>
          </a:xfrm>
          <a:prstGeom prst="rect">
            <a:avLst/>
          </a:prstGeom>
        </p:spPr>
        <p:txBody>
          <a:bodyPr vert="horz" lIns="91440" tIns="45720" rIns="91440" bIns="45720" rtlCol="0">
            <a:normAutofit/>
          </a:bodyPr>
          <a:lstStyle/>
          <a:p>
            <a:pPr marL="514350" lvl="0" indent="-514350">
              <a:spcBef>
                <a:spcPct val="20000"/>
              </a:spcBef>
            </a:pPr>
            <a:r>
              <a:rPr lang="es-ES" sz="1600" b="1" dirty="0" smtClean="0">
                <a:effectLst>
                  <a:outerShdw blurRad="38100" dist="38100" dir="2700000" algn="tl">
                    <a:srgbClr val="000000">
                      <a:alpha val="43137"/>
                    </a:srgbClr>
                  </a:outerShdw>
                </a:effectLst>
              </a:rPr>
              <a:t>Decisión 2000/532/CE</a:t>
            </a:r>
            <a:endParaRPr kumimoji="0" lang="es-ES" sz="16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cxnSp>
        <p:nvCxnSpPr>
          <p:cNvPr id="17" name="16 Conector recto"/>
          <p:cNvCxnSpPr/>
          <p:nvPr/>
        </p:nvCxnSpPr>
        <p:spPr>
          <a:xfrm>
            <a:off x="928662" y="3714752"/>
            <a:ext cx="2143140" cy="6694"/>
          </a:xfrm>
          <a:prstGeom prst="line">
            <a:avLst/>
          </a:prstGeom>
          <a:ln w="254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19 Conector recto de flecha"/>
          <p:cNvCxnSpPr/>
          <p:nvPr/>
        </p:nvCxnSpPr>
        <p:spPr>
          <a:xfrm flipV="1">
            <a:off x="3071802" y="2428868"/>
            <a:ext cx="4357718" cy="1292578"/>
          </a:xfrm>
          <a:prstGeom prst="straightConnector1">
            <a:avLst/>
          </a:prstGeom>
          <a:ln w="2540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285720" y="2928934"/>
            <a:ext cx="2857520" cy="1588"/>
          </a:xfrm>
          <a:prstGeom prst="line">
            <a:avLst/>
          </a:prstGeom>
          <a:ln w="254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tx2"/>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tx2"/>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357158" y="303237"/>
            <a:ext cx="8429684" cy="4525963"/>
          </a:xfrm>
        </p:spPr>
        <p:txBody>
          <a:bodyPr>
            <a:normAutofit/>
          </a:bodyPr>
          <a:lstStyle/>
          <a:p>
            <a:pPr marL="514350" indent="-514350">
              <a:buFont typeface="+mj-lt"/>
              <a:buAutoNum type="arabicPeriod" startAt="4"/>
            </a:pPr>
            <a:r>
              <a:rPr lang="es-ES" sz="2800" b="1" dirty="0" smtClean="0">
                <a:effectLst>
                  <a:outerShdw blurRad="38100" dist="38100" dir="2700000" algn="tl">
                    <a:srgbClr val="000000">
                      <a:alpha val="43137"/>
                    </a:srgbClr>
                  </a:outerShdw>
                </a:effectLst>
              </a:rPr>
              <a:t>Etiquetado de envases y operación de llenado.</a:t>
            </a:r>
          </a:p>
        </p:txBody>
      </p:sp>
      <p:pic>
        <p:nvPicPr>
          <p:cNvPr id="38" name="37 Imagen" descr="Grupo 1.jpg"/>
          <p:cNvPicPr>
            <a:picLocks noChangeAspect="1"/>
          </p:cNvPicPr>
          <p:nvPr/>
        </p:nvPicPr>
        <p:blipFill>
          <a:blip r:embed="rId2" cstate="print"/>
          <a:stretch>
            <a:fillRect/>
          </a:stretch>
        </p:blipFill>
        <p:spPr>
          <a:xfrm>
            <a:off x="857224" y="1025087"/>
            <a:ext cx="1440000" cy="1018015"/>
          </a:xfrm>
          <a:prstGeom prst="rect">
            <a:avLst/>
          </a:prstGeom>
        </p:spPr>
      </p:pic>
      <p:pic>
        <p:nvPicPr>
          <p:cNvPr id="39" name="38 Imagen" descr="Grupo 2.jpg"/>
          <p:cNvPicPr>
            <a:picLocks noChangeAspect="1"/>
          </p:cNvPicPr>
          <p:nvPr/>
        </p:nvPicPr>
        <p:blipFill>
          <a:blip r:embed="rId3" cstate="print"/>
          <a:stretch>
            <a:fillRect/>
          </a:stretch>
        </p:blipFill>
        <p:spPr>
          <a:xfrm>
            <a:off x="2357422" y="1025087"/>
            <a:ext cx="1440000" cy="1018015"/>
          </a:xfrm>
          <a:prstGeom prst="rect">
            <a:avLst/>
          </a:prstGeom>
        </p:spPr>
      </p:pic>
      <p:pic>
        <p:nvPicPr>
          <p:cNvPr id="40" name="39 Imagen" descr="Grupo 3.jpg"/>
          <p:cNvPicPr>
            <a:picLocks noChangeAspect="1"/>
          </p:cNvPicPr>
          <p:nvPr/>
        </p:nvPicPr>
        <p:blipFill>
          <a:blip r:embed="rId4" cstate="print"/>
          <a:stretch>
            <a:fillRect/>
          </a:stretch>
        </p:blipFill>
        <p:spPr>
          <a:xfrm>
            <a:off x="3857620" y="1025087"/>
            <a:ext cx="1440000" cy="1018015"/>
          </a:xfrm>
          <a:prstGeom prst="rect">
            <a:avLst/>
          </a:prstGeom>
        </p:spPr>
      </p:pic>
      <p:pic>
        <p:nvPicPr>
          <p:cNvPr id="41" name="40 Imagen" descr="Grupo 4.jpg"/>
          <p:cNvPicPr>
            <a:picLocks noChangeAspect="1"/>
          </p:cNvPicPr>
          <p:nvPr/>
        </p:nvPicPr>
        <p:blipFill>
          <a:blip r:embed="rId5" cstate="print"/>
          <a:stretch>
            <a:fillRect/>
          </a:stretch>
        </p:blipFill>
        <p:spPr>
          <a:xfrm>
            <a:off x="5357818" y="1025087"/>
            <a:ext cx="1440000" cy="1018015"/>
          </a:xfrm>
          <a:prstGeom prst="rect">
            <a:avLst/>
          </a:prstGeom>
        </p:spPr>
      </p:pic>
      <p:pic>
        <p:nvPicPr>
          <p:cNvPr id="42" name="41 Imagen" descr="Grupo 5.jpg"/>
          <p:cNvPicPr>
            <a:picLocks noChangeAspect="1"/>
          </p:cNvPicPr>
          <p:nvPr/>
        </p:nvPicPr>
        <p:blipFill>
          <a:blip r:embed="rId6" cstate="print"/>
          <a:stretch>
            <a:fillRect/>
          </a:stretch>
        </p:blipFill>
        <p:spPr>
          <a:xfrm>
            <a:off x="6858016" y="1025087"/>
            <a:ext cx="1440000" cy="1018015"/>
          </a:xfrm>
          <a:prstGeom prst="rect">
            <a:avLst/>
          </a:prstGeom>
        </p:spPr>
      </p:pic>
      <p:pic>
        <p:nvPicPr>
          <p:cNvPr id="43" name="42 Imagen" descr="Grupo 6.jpg"/>
          <p:cNvPicPr>
            <a:picLocks noChangeAspect="1"/>
          </p:cNvPicPr>
          <p:nvPr/>
        </p:nvPicPr>
        <p:blipFill>
          <a:blip r:embed="rId7" cstate="print"/>
          <a:stretch>
            <a:fillRect/>
          </a:stretch>
        </p:blipFill>
        <p:spPr>
          <a:xfrm>
            <a:off x="857224" y="2129995"/>
            <a:ext cx="1440000" cy="1018015"/>
          </a:xfrm>
          <a:prstGeom prst="rect">
            <a:avLst/>
          </a:prstGeom>
        </p:spPr>
      </p:pic>
      <p:pic>
        <p:nvPicPr>
          <p:cNvPr id="44" name="43 Imagen" descr="Grupo 7.jpg"/>
          <p:cNvPicPr>
            <a:picLocks noChangeAspect="1"/>
          </p:cNvPicPr>
          <p:nvPr/>
        </p:nvPicPr>
        <p:blipFill>
          <a:blip r:embed="rId8" cstate="print"/>
          <a:stretch>
            <a:fillRect/>
          </a:stretch>
        </p:blipFill>
        <p:spPr>
          <a:xfrm>
            <a:off x="2357422" y="2129995"/>
            <a:ext cx="1440000" cy="1018015"/>
          </a:xfrm>
          <a:prstGeom prst="rect">
            <a:avLst/>
          </a:prstGeom>
        </p:spPr>
      </p:pic>
      <p:pic>
        <p:nvPicPr>
          <p:cNvPr id="45" name="44 Imagen" descr="Grupo 8.jpg"/>
          <p:cNvPicPr>
            <a:picLocks noChangeAspect="1"/>
          </p:cNvPicPr>
          <p:nvPr/>
        </p:nvPicPr>
        <p:blipFill>
          <a:blip r:embed="rId9" cstate="print"/>
          <a:stretch>
            <a:fillRect/>
          </a:stretch>
        </p:blipFill>
        <p:spPr>
          <a:xfrm>
            <a:off x="3857620" y="2129995"/>
            <a:ext cx="1440000" cy="1018015"/>
          </a:xfrm>
          <a:prstGeom prst="rect">
            <a:avLst/>
          </a:prstGeom>
        </p:spPr>
      </p:pic>
      <p:pic>
        <p:nvPicPr>
          <p:cNvPr id="46" name="45 Imagen" descr="Grupo 9.jpg"/>
          <p:cNvPicPr>
            <a:picLocks noChangeAspect="1"/>
          </p:cNvPicPr>
          <p:nvPr/>
        </p:nvPicPr>
        <p:blipFill>
          <a:blip r:embed="rId10" cstate="print"/>
          <a:stretch>
            <a:fillRect/>
          </a:stretch>
        </p:blipFill>
        <p:spPr>
          <a:xfrm>
            <a:off x="5357818" y="2129995"/>
            <a:ext cx="1440000" cy="1018015"/>
          </a:xfrm>
          <a:prstGeom prst="rect">
            <a:avLst/>
          </a:prstGeom>
        </p:spPr>
      </p:pic>
      <p:pic>
        <p:nvPicPr>
          <p:cNvPr id="47" name="46 Imagen" descr="Grupo 10.jpg"/>
          <p:cNvPicPr>
            <a:picLocks noChangeAspect="1"/>
          </p:cNvPicPr>
          <p:nvPr/>
        </p:nvPicPr>
        <p:blipFill>
          <a:blip r:embed="rId11" cstate="print"/>
          <a:stretch>
            <a:fillRect/>
          </a:stretch>
        </p:blipFill>
        <p:spPr>
          <a:xfrm>
            <a:off x="6858016" y="2129995"/>
            <a:ext cx="1440000" cy="1018015"/>
          </a:xfrm>
          <a:prstGeom prst="rect">
            <a:avLst/>
          </a:prstGeom>
        </p:spPr>
      </p:pic>
      <p:pic>
        <p:nvPicPr>
          <p:cNvPr id="48" name="47 Imagen" descr="Grupo 11.jpg"/>
          <p:cNvPicPr>
            <a:picLocks noChangeAspect="1"/>
          </p:cNvPicPr>
          <p:nvPr/>
        </p:nvPicPr>
        <p:blipFill>
          <a:blip r:embed="rId12" cstate="print"/>
          <a:stretch>
            <a:fillRect/>
          </a:stretch>
        </p:blipFill>
        <p:spPr>
          <a:xfrm>
            <a:off x="857224" y="3234903"/>
            <a:ext cx="1440000" cy="1018015"/>
          </a:xfrm>
          <a:prstGeom prst="rect">
            <a:avLst/>
          </a:prstGeom>
        </p:spPr>
      </p:pic>
      <p:pic>
        <p:nvPicPr>
          <p:cNvPr id="49" name="48 Imagen" descr="Grupo 12.jpg"/>
          <p:cNvPicPr>
            <a:picLocks noChangeAspect="1"/>
          </p:cNvPicPr>
          <p:nvPr/>
        </p:nvPicPr>
        <p:blipFill>
          <a:blip r:embed="rId13" cstate="print"/>
          <a:stretch>
            <a:fillRect/>
          </a:stretch>
        </p:blipFill>
        <p:spPr>
          <a:xfrm>
            <a:off x="2357422" y="3234903"/>
            <a:ext cx="1440000" cy="1018015"/>
          </a:xfrm>
          <a:prstGeom prst="rect">
            <a:avLst/>
          </a:prstGeom>
        </p:spPr>
      </p:pic>
      <p:pic>
        <p:nvPicPr>
          <p:cNvPr id="50" name="49 Imagen" descr="Grupo 13.jpg"/>
          <p:cNvPicPr>
            <a:picLocks noChangeAspect="1"/>
          </p:cNvPicPr>
          <p:nvPr/>
        </p:nvPicPr>
        <p:blipFill>
          <a:blip r:embed="rId14" cstate="print"/>
          <a:stretch>
            <a:fillRect/>
          </a:stretch>
        </p:blipFill>
        <p:spPr>
          <a:xfrm>
            <a:off x="3857620" y="3234903"/>
            <a:ext cx="1440000" cy="1018015"/>
          </a:xfrm>
          <a:prstGeom prst="rect">
            <a:avLst/>
          </a:prstGeom>
        </p:spPr>
      </p:pic>
      <p:pic>
        <p:nvPicPr>
          <p:cNvPr id="51" name="50 Imagen" descr="Grupo 14.jpg"/>
          <p:cNvPicPr>
            <a:picLocks noChangeAspect="1"/>
          </p:cNvPicPr>
          <p:nvPr/>
        </p:nvPicPr>
        <p:blipFill>
          <a:blip r:embed="rId15" cstate="print"/>
          <a:stretch>
            <a:fillRect/>
          </a:stretch>
        </p:blipFill>
        <p:spPr>
          <a:xfrm>
            <a:off x="5357818" y="3234903"/>
            <a:ext cx="1440000" cy="1018015"/>
          </a:xfrm>
          <a:prstGeom prst="rect">
            <a:avLst/>
          </a:prstGeom>
        </p:spPr>
      </p:pic>
      <p:pic>
        <p:nvPicPr>
          <p:cNvPr id="52" name="51 Imagen" descr="Grupo 15.jpg"/>
          <p:cNvPicPr>
            <a:picLocks noChangeAspect="1"/>
          </p:cNvPicPr>
          <p:nvPr/>
        </p:nvPicPr>
        <p:blipFill>
          <a:blip r:embed="rId16" cstate="print"/>
          <a:stretch>
            <a:fillRect/>
          </a:stretch>
        </p:blipFill>
        <p:spPr>
          <a:xfrm>
            <a:off x="6858016" y="3234903"/>
            <a:ext cx="1440000" cy="1018015"/>
          </a:xfrm>
          <a:prstGeom prst="rect">
            <a:avLst/>
          </a:prstGeom>
        </p:spPr>
      </p:pic>
      <p:pic>
        <p:nvPicPr>
          <p:cNvPr id="53" name="52 Imagen" descr="Grupo 16.jpg"/>
          <p:cNvPicPr>
            <a:picLocks noChangeAspect="1"/>
          </p:cNvPicPr>
          <p:nvPr/>
        </p:nvPicPr>
        <p:blipFill>
          <a:blip r:embed="rId17" cstate="print"/>
          <a:stretch>
            <a:fillRect/>
          </a:stretch>
        </p:blipFill>
        <p:spPr>
          <a:xfrm>
            <a:off x="857224" y="4339811"/>
            <a:ext cx="1440000" cy="1018015"/>
          </a:xfrm>
          <a:prstGeom prst="rect">
            <a:avLst/>
          </a:prstGeom>
        </p:spPr>
      </p:pic>
      <p:pic>
        <p:nvPicPr>
          <p:cNvPr id="54" name="53 Imagen" descr="Grupo 17.jpg"/>
          <p:cNvPicPr>
            <a:picLocks noChangeAspect="1"/>
          </p:cNvPicPr>
          <p:nvPr/>
        </p:nvPicPr>
        <p:blipFill>
          <a:blip r:embed="rId18" cstate="print"/>
          <a:stretch>
            <a:fillRect/>
          </a:stretch>
        </p:blipFill>
        <p:spPr>
          <a:xfrm>
            <a:off x="2357422" y="4339811"/>
            <a:ext cx="1440000" cy="1018015"/>
          </a:xfrm>
          <a:prstGeom prst="rect">
            <a:avLst/>
          </a:prstGeom>
        </p:spPr>
      </p:pic>
      <p:pic>
        <p:nvPicPr>
          <p:cNvPr id="55" name="54 Imagen" descr="Grupo 18.jpg"/>
          <p:cNvPicPr>
            <a:picLocks noChangeAspect="1"/>
          </p:cNvPicPr>
          <p:nvPr/>
        </p:nvPicPr>
        <p:blipFill>
          <a:blip r:embed="rId19" cstate="print"/>
          <a:stretch>
            <a:fillRect/>
          </a:stretch>
        </p:blipFill>
        <p:spPr>
          <a:xfrm>
            <a:off x="3857620" y="4339811"/>
            <a:ext cx="1440000" cy="1018015"/>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10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childTnLst>
                                </p:cTn>
                              </p:par>
                              <p:par>
                                <p:cTn id="20" presetID="10" presetClass="entr" presetSubtype="0" fill="hold"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1000"/>
                                        <p:tgtEl>
                                          <p:spTgt spid="43"/>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childTnLst>
                                </p:cTn>
                              </p:par>
                              <p:par>
                                <p:cTn id="26" presetID="10" presetClass="entr" presetSubtype="0" fill="hold"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1000"/>
                                        <p:tgtEl>
                                          <p:spTgt spid="45"/>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10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1000"/>
                                        <p:tgtEl>
                                          <p:spTgt spid="48"/>
                                        </p:tgtEl>
                                      </p:cBhvr>
                                    </p:animEffect>
                                  </p:childTnLst>
                                </p:cTn>
                              </p:par>
                              <p:par>
                                <p:cTn id="38" presetID="10" presetClass="entr" presetSubtype="0" fill="hold"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1000"/>
                                        <p:tgtEl>
                                          <p:spTgt spid="49"/>
                                        </p:tgtEl>
                                      </p:cBhvr>
                                    </p:animEffect>
                                  </p:childTnLst>
                                </p:cTn>
                              </p:par>
                              <p:par>
                                <p:cTn id="41" presetID="10"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10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childTnLst>
                                </p:cTn>
                              </p:par>
                              <p:par>
                                <p:cTn id="47" presetID="10"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childTnLst>
                                </p:cTn>
                              </p:par>
                              <p:par>
                                <p:cTn id="50" presetID="10" presetClass="entr" presetSubtype="0" fill="hold"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10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1000"/>
                                        <p:tgtEl>
                                          <p:spTgt spid="54"/>
                                        </p:tgtEl>
                                      </p:cBhvr>
                                    </p:animEffect>
                                  </p:childTnLst>
                                </p:cTn>
                              </p:par>
                              <p:par>
                                <p:cTn id="56" presetID="10" presetClass="entr" presetSubtype="0" fill="hold"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bg2"/>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bg2"/>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1958" y="428604"/>
            <a:ext cx="8229600" cy="5264141"/>
          </a:xfrm>
        </p:spPr>
        <p:txBody>
          <a:bodyPr>
            <a:normAutofit lnSpcReduction="10000"/>
          </a:bodyPr>
          <a:lstStyle/>
          <a:p>
            <a:pPr marL="514350" indent="-514350">
              <a:buFont typeface="+mj-lt"/>
              <a:buAutoNum type="arabicPeriod" startAt="4"/>
            </a:pPr>
            <a:r>
              <a:rPr lang="es-ES" sz="2800" b="1" dirty="0" smtClean="0">
                <a:effectLst>
                  <a:outerShdw blurRad="38100" dist="38100" dir="2700000" algn="tl">
                    <a:srgbClr val="000000">
                      <a:alpha val="43137"/>
                    </a:srgbClr>
                  </a:outerShdw>
                </a:effectLst>
              </a:rPr>
              <a:t>Etiquetado de envases y operación de llenado.</a:t>
            </a:r>
          </a:p>
          <a:p>
            <a:pPr marL="914400" lvl="1" indent="-514350">
              <a:buFont typeface="Wingdings" pitchFamily="2" charset="2"/>
              <a:buChar char="q"/>
            </a:pPr>
            <a:r>
              <a:rPr lang="es-ES" sz="2400" b="1" dirty="0" smtClean="0">
                <a:effectLst>
                  <a:outerShdw blurRad="38100" dist="38100" dir="2700000" algn="tl">
                    <a:srgbClr val="000000">
                      <a:alpha val="43137"/>
                    </a:srgbClr>
                  </a:outerShdw>
                </a:effectLst>
              </a:rPr>
              <a:t>Normas básicas de actuación:</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No verter </a:t>
            </a:r>
            <a:r>
              <a:rPr lang="es-ES" sz="2000" b="1" dirty="0" err="1" smtClean="0">
                <a:effectLst>
                  <a:outerShdw blurRad="38100" dist="38100" dir="2700000" algn="tl">
                    <a:srgbClr val="000000">
                      <a:alpha val="43137"/>
                    </a:srgbClr>
                  </a:outerShdw>
                </a:effectLst>
              </a:rPr>
              <a:t>RPs</a:t>
            </a:r>
            <a:r>
              <a:rPr lang="es-ES" sz="2000" b="1" dirty="0" smtClean="0">
                <a:effectLst>
                  <a:outerShdw blurRad="38100" dist="38100" dir="2700000" algn="tl">
                    <a:srgbClr val="000000">
                      <a:alpha val="43137"/>
                    </a:srgbClr>
                  </a:outerShdw>
                </a:effectLst>
              </a:rPr>
              <a:t> al desagüe.</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Segregar al máximo.</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Evitar incompatibilidades químicas.</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Información sobre las características de las sustancias.</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Identificar los envase con etiqueta rellena.</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Evitar el trasvase de </a:t>
            </a:r>
            <a:r>
              <a:rPr lang="es-ES" sz="2000" b="1" dirty="0" err="1" smtClean="0">
                <a:effectLst>
                  <a:outerShdw blurRad="38100" dist="38100" dir="2700000" algn="tl">
                    <a:srgbClr val="000000">
                      <a:alpha val="43137"/>
                    </a:srgbClr>
                  </a:outerShdw>
                </a:effectLst>
              </a:rPr>
              <a:t>RPs.</a:t>
            </a:r>
            <a:endParaRPr lang="es-ES" sz="2000" b="1" dirty="0" smtClean="0">
              <a:effectLst>
                <a:outerShdw blurRad="38100" dist="38100" dir="2700000" algn="tl">
                  <a:srgbClr val="000000">
                    <a:alpha val="43137"/>
                  </a:srgbClr>
                </a:outerShdw>
              </a:effectLst>
            </a:endParaRP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Dejar el 25% del envase sin llenar (L25).</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Esterilizar residuos infecciosos.</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Almacenar los </a:t>
            </a:r>
            <a:r>
              <a:rPr lang="es-ES" sz="2000" b="1" dirty="0" err="1" smtClean="0">
                <a:effectLst>
                  <a:outerShdw blurRad="38100" dist="38100" dir="2700000" algn="tl">
                    <a:srgbClr val="000000">
                      <a:alpha val="43137"/>
                    </a:srgbClr>
                  </a:outerShdw>
                </a:effectLst>
              </a:rPr>
              <a:t>RPs</a:t>
            </a:r>
            <a:r>
              <a:rPr lang="es-ES" sz="2000" b="1" dirty="0" smtClean="0">
                <a:effectLst>
                  <a:outerShdw blurRad="38100" dist="38100" dir="2700000" algn="tl">
                    <a:srgbClr val="000000">
                      <a:alpha val="43137"/>
                    </a:srgbClr>
                  </a:outerShdw>
                </a:effectLst>
              </a:rPr>
              <a:t> alejados de tránsito, luz solar o calor.</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Cerrar los envases y mantenerlos limpios.</a:t>
            </a:r>
          </a:p>
          <a:p>
            <a:pPr marL="1314450" lvl="2" indent="-514350">
              <a:buFont typeface="Courier New" pitchFamily="49" charset="0"/>
              <a:buChar char="o"/>
            </a:pPr>
            <a:r>
              <a:rPr lang="es-ES" sz="2000" b="1" dirty="0" smtClean="0">
                <a:effectLst>
                  <a:outerShdw blurRad="38100" dist="38100" dir="2700000" algn="tl">
                    <a:srgbClr val="000000">
                      <a:alpha val="43137"/>
                    </a:srgbClr>
                  </a:outerShdw>
                </a:effectLst>
              </a:rPr>
              <a:t>Informar al SEPA de circunstancias especiales.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bg2"/>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bg2"/>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1958" y="642918"/>
            <a:ext cx="8229600" cy="5049827"/>
          </a:xfrm>
        </p:spPr>
        <p:txBody>
          <a:bodyPr>
            <a:normAutofit/>
          </a:bodyPr>
          <a:lstStyle/>
          <a:p>
            <a:pPr marL="514350" indent="-514350">
              <a:buFont typeface="+mj-lt"/>
              <a:buAutoNum type="arabicPeriod" startAt="5"/>
            </a:pPr>
            <a:r>
              <a:rPr lang="es-ES" sz="2800" b="1" dirty="0" smtClean="0">
                <a:effectLst>
                  <a:outerShdw blurRad="38100" dist="38100" dir="2700000" algn="tl">
                    <a:srgbClr val="000000">
                      <a:alpha val="43137"/>
                    </a:srgbClr>
                  </a:outerShdw>
                </a:effectLst>
              </a:rPr>
              <a:t>Solicitud de retirada al SEPA.</a:t>
            </a:r>
          </a:p>
        </p:txBody>
      </p:sp>
      <p:pic>
        <p:nvPicPr>
          <p:cNvPr id="17" name="16 Imagen" descr="solicitudrrpp2011.jpg"/>
          <p:cNvPicPr>
            <a:picLocks noChangeAspect="1"/>
          </p:cNvPicPr>
          <p:nvPr/>
        </p:nvPicPr>
        <p:blipFill>
          <a:blip r:embed="rId2" cstate="print"/>
          <a:stretch>
            <a:fillRect/>
          </a:stretch>
        </p:blipFill>
        <p:spPr>
          <a:xfrm>
            <a:off x="938354" y="1477903"/>
            <a:ext cx="7260106" cy="3548085"/>
          </a:xfrm>
          <a:prstGeom prst="rect">
            <a:avLst/>
          </a:prstGeom>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11 Imagen" descr="solicitudrrpp2011.jpg"/>
          <p:cNvPicPr>
            <a:picLocks noChangeAspect="1"/>
          </p:cNvPicPr>
          <p:nvPr/>
        </p:nvPicPr>
        <p:blipFill>
          <a:blip r:embed="rId2" cstate="print"/>
          <a:stretch>
            <a:fillRect/>
          </a:stretch>
        </p:blipFill>
        <p:spPr>
          <a:xfrm>
            <a:off x="785786" y="967518"/>
            <a:ext cx="7560564" cy="4402200"/>
          </a:xfrm>
          <a:prstGeom prst="rect">
            <a:avLst/>
          </a:prstGeom>
        </p:spPr>
      </p:pic>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tx2"/>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tx2"/>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1958" y="285728"/>
            <a:ext cx="8229600" cy="5049827"/>
          </a:xfrm>
        </p:spPr>
        <p:txBody>
          <a:bodyPr>
            <a:normAutofit/>
          </a:bodyPr>
          <a:lstStyle/>
          <a:p>
            <a:pPr marL="514350" indent="-514350">
              <a:buFont typeface="+mj-lt"/>
              <a:buAutoNum type="arabicPeriod" startAt="5"/>
            </a:pPr>
            <a:r>
              <a:rPr lang="es-ES" sz="2800" b="1" dirty="0" smtClean="0">
                <a:effectLst>
                  <a:outerShdw blurRad="38100" dist="38100" dir="2700000" algn="tl">
                    <a:srgbClr val="000000">
                      <a:alpha val="43137"/>
                    </a:srgbClr>
                  </a:outerShdw>
                </a:effectLst>
              </a:rPr>
              <a:t>Solicitud de retirada al SEPA.</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tx2"/>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tx2"/>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1958" y="571480"/>
            <a:ext cx="8229600" cy="5049827"/>
          </a:xfrm>
        </p:spPr>
        <p:txBody>
          <a:bodyPr>
            <a:normAutofit/>
          </a:bodyPr>
          <a:lstStyle/>
          <a:p>
            <a:pPr marL="514350" indent="-514350">
              <a:buFont typeface="+mj-lt"/>
              <a:buAutoNum type="arabicPeriod" startAt="5"/>
            </a:pPr>
            <a:r>
              <a:rPr lang="es-ES" sz="2800" b="1" dirty="0" smtClean="0">
                <a:effectLst>
                  <a:outerShdw blurRad="38100" dist="38100" dir="2700000" algn="tl">
                    <a:srgbClr val="000000">
                      <a:alpha val="43137"/>
                    </a:srgbClr>
                  </a:outerShdw>
                </a:effectLst>
              </a:rPr>
              <a:t>Solicitud de retirada al SEPA.</a:t>
            </a:r>
          </a:p>
        </p:txBody>
      </p:sp>
      <p:pic>
        <p:nvPicPr>
          <p:cNvPr id="13" name="12 Imagen" descr="solicitudrrpp2011.jpg"/>
          <p:cNvPicPr>
            <a:picLocks noChangeAspect="1"/>
          </p:cNvPicPr>
          <p:nvPr/>
        </p:nvPicPr>
        <p:blipFill>
          <a:blip r:embed="rId2" cstate="print"/>
          <a:stretch>
            <a:fillRect/>
          </a:stretch>
        </p:blipFill>
        <p:spPr>
          <a:xfrm>
            <a:off x="1005689" y="1477903"/>
            <a:ext cx="7120757" cy="2581275"/>
          </a:xfrm>
          <a:prstGeom prst="rect">
            <a:avLst/>
          </a:prstGeom>
        </p:spPr>
      </p:pic>
      <p:sp>
        <p:nvSpPr>
          <p:cNvPr id="14" name="13 Rectángulo"/>
          <p:cNvSpPr/>
          <p:nvPr/>
        </p:nvSpPr>
        <p:spPr>
          <a:xfrm>
            <a:off x="5572132" y="3521022"/>
            <a:ext cx="2476493" cy="193730"/>
          </a:xfrm>
          <a:prstGeom prst="rect">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14 Imagen" descr="solicitudrrpp2011.jpg"/>
          <p:cNvPicPr>
            <a:picLocks noChangeAspect="1"/>
          </p:cNvPicPr>
          <p:nvPr/>
        </p:nvPicPr>
        <p:blipFill>
          <a:blip r:embed="rId3" cstate="print"/>
          <a:srcRect l="64000" t="94370" r="5386" b="3284"/>
          <a:stretch>
            <a:fillRect/>
          </a:stretch>
        </p:blipFill>
        <p:spPr>
          <a:xfrm>
            <a:off x="1128737" y="4234489"/>
            <a:ext cx="6943725" cy="752475"/>
          </a:xfrm>
          <a:prstGeom prst="rect">
            <a:avLst/>
          </a:prstGeom>
        </p:spPr>
      </p:pic>
      <p:sp>
        <p:nvSpPr>
          <p:cNvPr id="16" name="15 Llamada con línea 1"/>
          <p:cNvSpPr/>
          <p:nvPr/>
        </p:nvSpPr>
        <p:spPr>
          <a:xfrm>
            <a:off x="1139140" y="4245356"/>
            <a:ext cx="6918844" cy="726652"/>
          </a:xfrm>
          <a:prstGeom prst="borderCallout1">
            <a:avLst>
              <a:gd name="adj1" fmla="val -72844"/>
              <a:gd name="adj2" fmla="val 81662"/>
              <a:gd name="adj3" fmla="val -627"/>
              <a:gd name="adj4" fmla="val 77027"/>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bg2"/>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bg2"/>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61958" y="571480"/>
            <a:ext cx="8229600" cy="5049827"/>
          </a:xfrm>
        </p:spPr>
        <p:txBody>
          <a:bodyPr>
            <a:normAutofit/>
          </a:bodyPr>
          <a:lstStyle/>
          <a:p>
            <a:pPr marL="514350" indent="-514350">
              <a:buFont typeface="+mj-lt"/>
              <a:buAutoNum type="arabicPeriod" startAt="6"/>
            </a:pPr>
            <a:r>
              <a:rPr lang="es-ES" sz="2800" b="1" dirty="0" smtClean="0">
                <a:effectLst>
                  <a:outerShdw blurRad="38100" dist="38100" dir="2700000" algn="tl">
                    <a:srgbClr val="000000">
                      <a:alpha val="43137"/>
                    </a:srgbClr>
                  </a:outerShdw>
                </a:effectLst>
              </a:rPr>
              <a:t>10 normas para la recogida de residuos.</a:t>
            </a:r>
          </a:p>
          <a:p>
            <a:pPr marL="514350" indent="-514350">
              <a:buNone/>
            </a:pPr>
            <a:endParaRPr lang="es-ES" sz="2400" b="1" dirty="0" smtClean="0">
              <a:effectLst>
                <a:outerShdw blurRad="38100" dist="38100" dir="2700000" algn="tl">
                  <a:srgbClr val="000000">
                    <a:alpha val="43137"/>
                  </a:srgbClr>
                </a:outerShdw>
              </a:effectLst>
            </a:endParaRPr>
          </a:p>
          <a:p>
            <a:pPr marL="1314450" lvl="2" indent="-514350">
              <a:buFont typeface="+mj-lt"/>
              <a:buAutoNum type="arabicPeriod"/>
            </a:pPr>
            <a:r>
              <a:rPr lang="es-ES" sz="2000" b="1" dirty="0" smtClean="0">
                <a:effectLst>
                  <a:outerShdw blurRad="38100" dist="38100" dir="2700000" algn="tl">
                    <a:srgbClr val="000000">
                      <a:alpha val="43137"/>
                    </a:srgbClr>
                  </a:outerShdw>
                </a:effectLst>
              </a:rPr>
              <a:t>Indicar claramente los </a:t>
            </a:r>
            <a:r>
              <a:rPr lang="es-ES" sz="2000" b="1" dirty="0" err="1" smtClean="0">
                <a:effectLst>
                  <a:outerShdw blurRad="38100" dist="38100" dir="2700000" algn="tl">
                    <a:srgbClr val="000000">
                      <a:alpha val="43137"/>
                    </a:srgbClr>
                  </a:outerShdw>
                </a:effectLst>
              </a:rPr>
              <a:t>RPs</a:t>
            </a:r>
            <a:r>
              <a:rPr lang="es-ES" sz="2000" b="1" dirty="0" smtClean="0">
                <a:effectLst>
                  <a:outerShdw blurRad="38100" dist="38100" dir="2700000" algn="tl">
                    <a:srgbClr val="000000">
                      <a:alpha val="43137"/>
                    </a:srgbClr>
                  </a:outerShdw>
                </a:effectLst>
              </a:rPr>
              <a:t> a retirar.</a:t>
            </a:r>
          </a:p>
          <a:p>
            <a:pPr marL="1314450" lvl="2" indent="-514350">
              <a:buFont typeface="+mj-lt"/>
              <a:buAutoNum type="arabicPeriod"/>
            </a:pPr>
            <a:r>
              <a:rPr lang="es-ES" sz="2000" b="1" dirty="0" smtClean="0">
                <a:effectLst>
                  <a:outerShdw blurRad="38100" dist="38100" dir="2700000" algn="tl">
                    <a:srgbClr val="000000">
                      <a:alpha val="43137"/>
                    </a:srgbClr>
                  </a:outerShdw>
                </a:effectLst>
              </a:rPr>
              <a:t>Indicar claramente los envases nuevos.</a:t>
            </a:r>
          </a:p>
          <a:p>
            <a:pPr marL="1314450" lvl="2" indent="-514350">
              <a:buFont typeface="+mj-lt"/>
              <a:buAutoNum type="arabicPeriod"/>
            </a:pPr>
            <a:r>
              <a:rPr lang="es-ES" sz="2000" b="1" dirty="0" smtClean="0">
                <a:effectLst>
                  <a:outerShdw blurRad="38100" dist="38100" dir="2700000" algn="tl">
                    <a:srgbClr val="000000">
                      <a:alpha val="43137"/>
                    </a:srgbClr>
                  </a:outerShdw>
                </a:effectLst>
              </a:rPr>
              <a:t>Rellenar todos los campos del solicitante.</a:t>
            </a:r>
          </a:p>
          <a:p>
            <a:pPr marL="1314450" lvl="2" indent="-514350">
              <a:buFont typeface="+mj-lt"/>
              <a:buAutoNum type="arabicPeriod"/>
            </a:pPr>
            <a:r>
              <a:rPr lang="es-ES" sz="2000" b="1" dirty="0" smtClean="0">
                <a:effectLst>
                  <a:outerShdw blurRad="38100" dist="38100" dir="2700000" algn="tl">
                    <a:srgbClr val="000000">
                      <a:alpha val="43137"/>
                    </a:srgbClr>
                  </a:outerShdw>
                </a:effectLst>
              </a:rPr>
              <a:t>Sello del departamento y firma del solicitante.</a:t>
            </a:r>
          </a:p>
          <a:p>
            <a:pPr marL="1314450" lvl="2" indent="-514350">
              <a:buFont typeface="+mj-lt"/>
              <a:buAutoNum type="arabicPeriod"/>
            </a:pPr>
            <a:r>
              <a:rPr lang="es-ES" sz="2000" b="1" dirty="0" smtClean="0">
                <a:effectLst>
                  <a:outerShdw blurRad="38100" dist="38100" dir="2700000" algn="tl">
                    <a:srgbClr val="000000">
                      <a:alpha val="43137"/>
                    </a:srgbClr>
                  </a:outerShdw>
                </a:effectLst>
              </a:rPr>
              <a:t>Etiquetas a color y adheridas al envase.</a:t>
            </a:r>
          </a:p>
          <a:p>
            <a:pPr marL="1314450" lvl="2" indent="-514350">
              <a:buFont typeface="+mj-lt"/>
              <a:buAutoNum type="arabicPeriod"/>
            </a:pPr>
            <a:r>
              <a:rPr lang="es-ES" sz="2000" b="1" dirty="0" smtClean="0">
                <a:effectLst>
                  <a:outerShdw blurRad="38100" dist="38100" dir="2700000" algn="tl">
                    <a:srgbClr val="000000">
                      <a:alpha val="43137"/>
                    </a:srgbClr>
                  </a:outerShdw>
                </a:effectLst>
              </a:rPr>
              <a:t>Rellenar todos los campos.</a:t>
            </a:r>
          </a:p>
          <a:p>
            <a:pPr marL="1314450" lvl="2" indent="-514350">
              <a:buFont typeface="+mj-lt"/>
              <a:buAutoNum type="arabicPeriod"/>
            </a:pPr>
            <a:r>
              <a:rPr lang="es-ES" sz="2000" b="1" dirty="0" smtClean="0">
                <a:effectLst>
                  <a:outerShdw blurRad="38100" dist="38100" dir="2700000" algn="tl">
                    <a:srgbClr val="000000">
                      <a:alpha val="43137"/>
                    </a:srgbClr>
                  </a:outerShdw>
                </a:effectLst>
              </a:rPr>
              <a:t>Almacenar los </a:t>
            </a:r>
            <a:r>
              <a:rPr lang="es-ES" sz="2000" b="1" dirty="0" err="1" smtClean="0">
                <a:effectLst>
                  <a:outerShdw blurRad="38100" dist="38100" dir="2700000" algn="tl">
                    <a:srgbClr val="000000">
                      <a:alpha val="43137"/>
                    </a:srgbClr>
                  </a:outerShdw>
                </a:effectLst>
              </a:rPr>
              <a:t>RPs</a:t>
            </a:r>
            <a:r>
              <a:rPr lang="es-ES" sz="2000" b="1" dirty="0" smtClean="0">
                <a:effectLst>
                  <a:outerShdw blurRad="38100" dist="38100" dir="2700000" algn="tl">
                    <a:srgbClr val="000000">
                      <a:alpha val="43137"/>
                    </a:srgbClr>
                  </a:outerShdw>
                </a:effectLst>
              </a:rPr>
              <a:t> en lugares adecuados.</a:t>
            </a:r>
          </a:p>
          <a:p>
            <a:pPr marL="1314450" lvl="2" indent="-514350">
              <a:buFont typeface="+mj-lt"/>
              <a:buAutoNum type="arabicPeriod"/>
            </a:pPr>
            <a:r>
              <a:rPr lang="es-ES" sz="2000" b="1" dirty="0" smtClean="0">
                <a:effectLst>
                  <a:outerShdw blurRad="38100" dist="38100" dir="2700000" algn="tl">
                    <a:srgbClr val="000000">
                      <a:alpha val="43137"/>
                    </a:srgbClr>
                  </a:outerShdw>
                </a:effectLst>
              </a:rPr>
              <a:t>Evitar deterioro, manchado o fugas y cerrar.</a:t>
            </a:r>
          </a:p>
          <a:p>
            <a:pPr marL="1314450" lvl="2" indent="-514350">
              <a:buFont typeface="+mj-lt"/>
              <a:buAutoNum type="arabicPeriod"/>
            </a:pPr>
            <a:r>
              <a:rPr lang="es-ES" sz="2000" b="1" dirty="0" smtClean="0">
                <a:effectLst>
                  <a:outerShdw blurRad="38100" dist="38100" dir="2700000" algn="tl">
                    <a:srgbClr val="000000">
                      <a:alpha val="43137"/>
                    </a:srgbClr>
                  </a:outerShdw>
                </a:effectLst>
              </a:rPr>
              <a:t>Rellenar hasta ¾ de capacidad (L25).</a:t>
            </a:r>
          </a:p>
          <a:p>
            <a:pPr marL="1314450" lvl="2" indent="-514350">
              <a:buFont typeface="+mj-lt"/>
              <a:buAutoNum type="arabicPeriod"/>
            </a:pPr>
            <a:r>
              <a:rPr lang="es-ES" sz="2000" b="1" dirty="0" smtClean="0">
                <a:effectLst>
                  <a:outerShdw blurRad="38100" dist="38100" dir="2700000" algn="tl">
                    <a:srgbClr val="000000">
                      <a:alpha val="43137"/>
                    </a:srgbClr>
                  </a:outerShdw>
                </a:effectLst>
              </a:rPr>
              <a:t>Los </a:t>
            </a:r>
            <a:r>
              <a:rPr lang="es-ES" sz="2000" b="1" dirty="0" err="1" smtClean="0">
                <a:effectLst>
                  <a:outerShdw blurRad="38100" dist="38100" dir="2700000" algn="tl">
                    <a:srgbClr val="000000">
                      <a:alpha val="43137"/>
                    </a:srgbClr>
                  </a:outerShdw>
                </a:effectLst>
              </a:rPr>
              <a:t>RPs</a:t>
            </a:r>
            <a:r>
              <a:rPr lang="es-ES" sz="2000" b="1" dirty="0" smtClean="0">
                <a:effectLst>
                  <a:outerShdw blurRad="38100" dist="38100" dir="2700000" algn="tl">
                    <a:srgbClr val="000000">
                      <a:alpha val="43137"/>
                    </a:srgbClr>
                  </a:outerShdw>
                </a:effectLst>
              </a:rPr>
              <a:t> infecciosos deben ser esterilizados.</a:t>
            </a:r>
          </a:p>
        </p:txBody>
      </p:sp>
      <p:sp>
        <p:nvSpPr>
          <p:cNvPr id="11" name="10 Abrir llave"/>
          <p:cNvSpPr/>
          <p:nvPr/>
        </p:nvSpPr>
        <p:spPr>
          <a:xfrm flipH="1">
            <a:off x="7429520" y="1549341"/>
            <a:ext cx="285752" cy="1428760"/>
          </a:xfrm>
          <a:prstGeom prst="leftBrac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2" name="11 Abrir llave"/>
          <p:cNvSpPr/>
          <p:nvPr/>
        </p:nvSpPr>
        <p:spPr>
          <a:xfrm flipH="1">
            <a:off x="7429520" y="3763919"/>
            <a:ext cx="285752" cy="1428760"/>
          </a:xfrm>
          <a:prstGeom prst="leftBrac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3" name="12 Abrir llave"/>
          <p:cNvSpPr/>
          <p:nvPr/>
        </p:nvSpPr>
        <p:spPr>
          <a:xfrm flipH="1">
            <a:off x="7429520" y="3049539"/>
            <a:ext cx="285752" cy="642942"/>
          </a:xfrm>
          <a:prstGeom prst="leftBrace">
            <a:avLst/>
          </a:prstGeom>
          <a:noFill/>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13 CuadroTexto"/>
          <p:cNvSpPr txBox="1"/>
          <p:nvPr/>
        </p:nvSpPr>
        <p:spPr>
          <a:xfrm rot="19500000">
            <a:off x="7640558" y="2095360"/>
            <a:ext cx="1214446" cy="307777"/>
          </a:xfrm>
          <a:prstGeom prst="rect">
            <a:avLst/>
          </a:prstGeom>
          <a:noFill/>
        </p:spPr>
        <p:txBody>
          <a:bodyPr wrap="square" rtlCol="0">
            <a:spAutoFit/>
          </a:bodyPr>
          <a:lstStyle/>
          <a:p>
            <a:r>
              <a:rPr lang="es-ES" sz="1400" b="1" dirty="0" smtClean="0">
                <a:effectLst>
                  <a:outerShdw blurRad="38100" dist="38100" dir="2700000" algn="tl">
                    <a:srgbClr val="000000">
                      <a:alpha val="43137"/>
                    </a:srgbClr>
                  </a:outerShdw>
                </a:effectLst>
              </a:rPr>
              <a:t>SOLICITUD</a:t>
            </a:r>
            <a:endParaRPr lang="es-ES" sz="1400" b="1" dirty="0">
              <a:effectLst>
                <a:outerShdw blurRad="38100" dist="38100" dir="2700000" algn="tl">
                  <a:srgbClr val="000000">
                    <a:alpha val="43137"/>
                  </a:srgbClr>
                </a:outerShdw>
              </a:effectLst>
            </a:endParaRPr>
          </a:p>
        </p:txBody>
      </p:sp>
      <p:sp>
        <p:nvSpPr>
          <p:cNvPr id="15" name="14 CuadroTexto"/>
          <p:cNvSpPr txBox="1"/>
          <p:nvPr/>
        </p:nvSpPr>
        <p:spPr>
          <a:xfrm rot="19500000">
            <a:off x="7647110" y="3195875"/>
            <a:ext cx="1214446" cy="307777"/>
          </a:xfrm>
          <a:prstGeom prst="rect">
            <a:avLst/>
          </a:prstGeom>
          <a:noFill/>
        </p:spPr>
        <p:txBody>
          <a:bodyPr wrap="square" rtlCol="0">
            <a:spAutoFit/>
          </a:bodyPr>
          <a:lstStyle/>
          <a:p>
            <a:r>
              <a:rPr lang="es-ES" sz="1400" b="1" dirty="0" smtClean="0">
                <a:effectLst>
                  <a:outerShdw blurRad="38100" dist="38100" dir="2700000" algn="tl">
                    <a:srgbClr val="000000">
                      <a:alpha val="43137"/>
                    </a:srgbClr>
                  </a:outerShdw>
                </a:effectLst>
              </a:rPr>
              <a:t>ETIQUETAS</a:t>
            </a:r>
            <a:endParaRPr lang="es-ES" sz="1400" b="1" dirty="0">
              <a:effectLst>
                <a:outerShdw blurRad="38100" dist="38100" dir="2700000" algn="tl">
                  <a:srgbClr val="000000">
                    <a:alpha val="43137"/>
                  </a:srgbClr>
                </a:outerShdw>
              </a:effectLst>
            </a:endParaRPr>
          </a:p>
        </p:txBody>
      </p:sp>
      <p:sp>
        <p:nvSpPr>
          <p:cNvPr id="16" name="15 CuadroTexto"/>
          <p:cNvSpPr txBox="1"/>
          <p:nvPr/>
        </p:nvSpPr>
        <p:spPr>
          <a:xfrm rot="19510543">
            <a:off x="7647109" y="4309938"/>
            <a:ext cx="1214446" cy="307777"/>
          </a:xfrm>
          <a:prstGeom prst="rect">
            <a:avLst/>
          </a:prstGeom>
          <a:noFill/>
        </p:spPr>
        <p:txBody>
          <a:bodyPr wrap="square" rtlCol="0">
            <a:spAutoFit/>
          </a:bodyPr>
          <a:lstStyle/>
          <a:p>
            <a:r>
              <a:rPr lang="es-ES" sz="1400" b="1" dirty="0" smtClean="0">
                <a:effectLst>
                  <a:outerShdw blurRad="38100" dist="38100" dir="2700000" algn="tl">
                    <a:srgbClr val="000000">
                      <a:alpha val="43137"/>
                    </a:srgbClr>
                  </a:outerShdw>
                </a:effectLst>
              </a:rPr>
              <a:t>ENVASES</a:t>
            </a:r>
            <a:endParaRPr lang="es-ES" sz="14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Minimización de Residuos Peligrosos</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831863"/>
            <a:ext cx="8229600" cy="4525963"/>
          </a:xfrm>
        </p:spPr>
        <p:txBody>
          <a:bodyPr/>
          <a:lstStyle/>
          <a:p>
            <a:r>
              <a:rPr lang="es-ES" dirty="0" smtClean="0">
                <a:effectLst>
                  <a:outerShdw blurRad="38100" dist="38100" dir="2700000" algn="tl">
                    <a:srgbClr val="000000">
                      <a:alpha val="43137"/>
                    </a:srgbClr>
                  </a:outerShdw>
                </a:effectLst>
              </a:rPr>
              <a:t>¿Por qué hay que minimizar?</a:t>
            </a:r>
          </a:p>
          <a:p>
            <a:endParaRPr lang="es-ES" dirty="0" smtClean="0">
              <a:effectLst>
                <a:outerShdw blurRad="38100" dist="38100" dir="2700000" algn="tl">
                  <a:srgbClr val="000000">
                    <a:alpha val="43137"/>
                  </a:srgbClr>
                </a:outerShdw>
              </a:effectLst>
            </a:endParaRPr>
          </a:p>
          <a:p>
            <a:pPr lvl="1"/>
            <a:r>
              <a:rPr lang="es-ES" dirty="0" smtClean="0">
                <a:effectLst>
                  <a:outerShdw blurRad="38100" dist="38100" dir="2700000" algn="tl">
                    <a:srgbClr val="000000">
                      <a:alpha val="43137"/>
                    </a:srgbClr>
                  </a:outerShdw>
                </a:effectLst>
              </a:rPr>
              <a:t>Imperativo legal</a:t>
            </a:r>
            <a:r>
              <a:rPr lang="es-ES" dirty="0" smtClean="0"/>
              <a:t>.</a:t>
            </a:r>
            <a:endParaRPr lang="es-ES" dirty="0" smtClean="0">
              <a:effectLst>
                <a:outerShdw blurRad="38100" dist="38100" dir="2700000" algn="tl">
                  <a:srgbClr val="000000">
                    <a:alpha val="43137"/>
                  </a:srgbClr>
                </a:outerShdw>
              </a:effectLst>
            </a:endParaRPr>
          </a:p>
          <a:p>
            <a:pPr lvl="1"/>
            <a:r>
              <a:rPr lang="es-ES" dirty="0" smtClean="0">
                <a:effectLst>
                  <a:outerShdw blurRad="38100" dist="38100" dir="2700000" algn="tl">
                    <a:srgbClr val="000000">
                      <a:alpha val="43137"/>
                    </a:srgbClr>
                  </a:outerShdw>
                </a:effectLst>
              </a:rPr>
              <a:t>Regla de las 3 R: </a:t>
            </a:r>
            <a:r>
              <a:rPr lang="es-ES" b="1" u="sng" dirty="0" smtClean="0">
                <a:solidFill>
                  <a:schemeClr val="bg1"/>
                </a:solidFill>
                <a:effectLst>
                  <a:outerShdw blurRad="38100" dist="38100" dir="2700000" algn="tl">
                    <a:srgbClr val="000000">
                      <a:alpha val="43137"/>
                    </a:srgbClr>
                  </a:outerShdw>
                </a:effectLst>
              </a:rPr>
              <a:t>Reducir</a:t>
            </a:r>
            <a:r>
              <a:rPr lang="es-ES" dirty="0" smtClean="0">
                <a:solidFill>
                  <a:schemeClr val="bg1"/>
                </a:solidFill>
                <a:effectLst>
                  <a:outerShdw blurRad="38100" dist="38100" dir="2700000" algn="tl">
                    <a:srgbClr val="000000">
                      <a:alpha val="43137"/>
                    </a:srgbClr>
                  </a:outerShdw>
                </a:effectLst>
              </a:rPr>
              <a:t> - Reutilizar – Reciclar.</a:t>
            </a:r>
          </a:p>
          <a:p>
            <a:pPr lvl="1"/>
            <a:r>
              <a:rPr lang="es-ES" dirty="0" smtClean="0">
                <a:solidFill>
                  <a:schemeClr val="bg1"/>
                </a:solidFill>
                <a:effectLst>
                  <a:outerShdw blurRad="38100" dist="38100" dir="2700000" algn="tl">
                    <a:srgbClr val="000000">
                      <a:alpha val="43137"/>
                    </a:srgbClr>
                  </a:outerShdw>
                </a:effectLst>
              </a:rPr>
              <a:t>Caracterización efectiva de residuos.</a:t>
            </a:r>
          </a:p>
          <a:p>
            <a:pPr lvl="1"/>
            <a:r>
              <a:rPr lang="es-ES" dirty="0" smtClean="0">
                <a:solidFill>
                  <a:schemeClr val="bg1"/>
                </a:solidFill>
                <a:effectLst>
                  <a:outerShdw blurRad="38100" dist="38100" dir="2700000" algn="tl">
                    <a:srgbClr val="000000">
                      <a:alpha val="43137"/>
                    </a:srgbClr>
                  </a:outerShdw>
                </a:effectLst>
              </a:rPr>
              <a:t>Reducción de impacto ambiental.</a:t>
            </a:r>
          </a:p>
          <a:p>
            <a:pPr lvl="1"/>
            <a:r>
              <a:rPr lang="es-ES" dirty="0" smtClean="0">
                <a:solidFill>
                  <a:schemeClr val="bg1"/>
                </a:solidFill>
                <a:effectLst>
                  <a:outerShdw blurRad="38100" dist="38100" dir="2700000" algn="tl">
                    <a:srgbClr val="000000">
                      <a:alpha val="43137"/>
                    </a:srgbClr>
                  </a:outerShdw>
                </a:effectLst>
              </a:rPr>
              <a:t>Oportunidad de ahorro económico.</a:t>
            </a:r>
          </a:p>
          <a:p>
            <a:pPr lvl="1"/>
            <a:endParaRPr lang="es-ES"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Minimización de Residuos Peligrosos</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503269"/>
            <a:ext cx="8229600" cy="4525963"/>
          </a:xfrm>
        </p:spPr>
        <p:txBody>
          <a:bodyPr/>
          <a:lstStyle/>
          <a:p>
            <a:r>
              <a:rPr lang="es-ES" dirty="0" smtClean="0">
                <a:solidFill>
                  <a:schemeClr val="bg1"/>
                </a:solidFill>
                <a:effectLst>
                  <a:outerShdw blurRad="38100" dist="38100" dir="2700000" algn="tl">
                    <a:srgbClr val="000000">
                      <a:alpha val="43137"/>
                    </a:srgbClr>
                  </a:outerShdw>
                </a:effectLst>
              </a:rPr>
              <a:t>Evolución cantidad de residuos gestionados:</a:t>
            </a:r>
          </a:p>
          <a:p>
            <a:pPr lvl="1"/>
            <a:endParaRPr lang="es-ES" dirty="0">
              <a:solidFill>
                <a:schemeClr val="bg1"/>
              </a:solidFill>
              <a:effectLst>
                <a:outerShdw blurRad="38100" dist="38100" dir="2700000" algn="tl">
                  <a:srgbClr val="000000">
                    <a:alpha val="43137"/>
                  </a:srgbClr>
                </a:outerShdw>
              </a:effectLst>
            </a:endParaRPr>
          </a:p>
        </p:txBody>
      </p:sp>
      <p:graphicFrame>
        <p:nvGraphicFramePr>
          <p:cNvPr id="6" name="Gráfico 5"/>
          <p:cNvGraphicFramePr/>
          <p:nvPr>
            <p:extLst>
              <p:ext uri="{D42A27DB-BD31-4B8C-83A1-F6EECF244321}">
                <p14:modId xmlns:p14="http://schemas.microsoft.com/office/powerpoint/2010/main" val="1565715058"/>
              </p:ext>
            </p:extLst>
          </p:nvPr>
        </p:nvGraphicFramePr>
        <p:xfrm>
          <a:off x="457200" y="1397000"/>
          <a:ext cx="8229600"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2873121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42941" y="1571612"/>
            <a:ext cx="8229600" cy="2571768"/>
          </a:xfrm>
        </p:spPr>
        <p:txBody>
          <a:bodyPr>
            <a:normAutofit/>
          </a:bodyPr>
          <a:lstStyle/>
          <a:p>
            <a:pPr lvl="0"/>
            <a:r>
              <a:rPr lang="es-ES" dirty="0" smtClean="0">
                <a:effectLst>
                  <a:outerShdw blurRad="38100" dist="38100" dir="2700000" algn="tl">
                    <a:srgbClr val="000000">
                      <a:alpha val="43137"/>
                    </a:srgbClr>
                  </a:outerShdw>
                </a:effectLst>
              </a:rPr>
              <a:t>Clasificación de las acciones:</a:t>
            </a:r>
          </a:p>
          <a:p>
            <a:pPr lvl="0">
              <a:buNone/>
            </a:pPr>
            <a:endParaRPr lang="es-ES" sz="1800" dirty="0" smtClean="0">
              <a:effectLst>
                <a:outerShdw blurRad="38100" dist="38100" dir="2700000" algn="tl">
                  <a:srgbClr val="000000">
                    <a:alpha val="43137"/>
                  </a:srgbClr>
                </a:outerShdw>
              </a:effectLst>
            </a:endParaRPr>
          </a:p>
          <a:p>
            <a:pPr marL="971550" lvl="1" indent="-514350">
              <a:buFont typeface="+mj-lt"/>
              <a:buAutoNum type="arabicPeriod"/>
            </a:pPr>
            <a:r>
              <a:rPr lang="es-ES" dirty="0" smtClean="0">
                <a:effectLst>
                  <a:outerShdw blurRad="38100" dist="38100" dir="2700000" algn="tl">
                    <a:srgbClr val="000000">
                      <a:alpha val="43137"/>
                    </a:srgbClr>
                  </a:outerShdw>
                </a:effectLst>
              </a:rPr>
              <a:t>Correcta clasificación.</a:t>
            </a:r>
            <a:endParaRPr lang="es-ES" dirty="0" smtClean="0">
              <a:effectLst>
                <a:outerShdw blurRad="38100" dist="38100" dir="2700000" algn="tl">
                  <a:srgbClr val="000000">
                    <a:alpha val="43137"/>
                  </a:srgbClr>
                </a:outerShdw>
              </a:effectLst>
              <a:sym typeface="Wingdings" pitchFamily="2" charset="2"/>
            </a:endParaRPr>
          </a:p>
          <a:p>
            <a:pPr marL="971550" lvl="1" indent="-514350">
              <a:buFont typeface="+mj-lt"/>
              <a:buAutoNum type="arabicPeriod"/>
            </a:pPr>
            <a:r>
              <a:rPr lang="es-ES" dirty="0" smtClean="0">
                <a:effectLst>
                  <a:outerShdw blurRad="38100" dist="38100" dir="2700000" algn="tl">
                    <a:srgbClr val="000000">
                      <a:alpha val="43137"/>
                    </a:srgbClr>
                  </a:outerShdw>
                </a:effectLst>
                <a:sym typeface="Wingdings" pitchFamily="2" charset="2"/>
              </a:rPr>
              <a:t>Optimización de envases.</a:t>
            </a:r>
          </a:p>
          <a:p>
            <a:pPr marL="971550" lvl="1" indent="-514350">
              <a:buFont typeface="+mj-lt"/>
              <a:buAutoNum type="arabicPeriod"/>
            </a:pPr>
            <a:r>
              <a:rPr lang="es-ES" dirty="0" smtClean="0">
                <a:effectLst>
                  <a:outerShdw blurRad="38100" dist="38100" dir="2700000" algn="tl">
                    <a:srgbClr val="000000">
                      <a:alpha val="43137"/>
                    </a:srgbClr>
                  </a:outerShdw>
                </a:effectLst>
                <a:sym typeface="Wingdings" pitchFamily="2" charset="2"/>
              </a:rPr>
              <a:t>Casos especiales.</a:t>
            </a:r>
            <a:endParaRPr lang="es-ES" dirty="0" smtClean="0">
              <a:effectLst>
                <a:outerShdw blurRad="38100" dist="38100" dir="2700000" algn="tl">
                  <a:srgbClr val="000000">
                    <a:alpha val="43137"/>
                  </a:srgbClr>
                </a:outerShdw>
              </a:effectLst>
            </a:endParaRPr>
          </a:p>
          <a:p>
            <a:pPr lvl="1"/>
            <a:endParaRPr lang="es-ES" dirty="0">
              <a:solidFill>
                <a:schemeClr val="bg1"/>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5715016"/>
            <a:ext cx="8229600" cy="1143000"/>
          </a:xfrm>
        </p:spPr>
        <p:txBody>
          <a:bodyPr>
            <a:normAutofit fontScale="90000"/>
          </a:bodyPr>
          <a:lstStyle/>
          <a:p>
            <a:r>
              <a:rPr lang="es-ES" sz="3900" b="1" dirty="0" smtClean="0">
                <a:ln>
                  <a:solidFill>
                    <a:schemeClr val="bg1"/>
                  </a:solidFill>
                </a:ln>
                <a:solidFill>
                  <a:srgbClr val="006600"/>
                </a:solidFill>
                <a:effectLst>
                  <a:outerShdw blurRad="38100" dist="38100" dir="2700000" algn="tl">
                    <a:srgbClr val="000000">
                      <a:alpha val="43137"/>
                    </a:srgbClr>
                  </a:outerShdw>
                </a:effectLst>
              </a:rPr>
              <a:t>El Servicio de Protección Ambiental (SEPA)</a:t>
            </a:r>
            <a:endParaRPr lang="es-ES" sz="3900" b="1" dirty="0">
              <a:ln>
                <a:solidFill>
                  <a:schemeClr val="bg1"/>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28596" y="1428736"/>
            <a:ext cx="8229600" cy="2382823"/>
          </a:xfrm>
        </p:spPr>
        <p:txBody>
          <a:bodyPr>
            <a:normAutofit/>
          </a:bodyPr>
          <a:lstStyle/>
          <a:p>
            <a:r>
              <a:rPr lang="es-ES" b="1" dirty="0" smtClean="0">
                <a:effectLst>
                  <a:outerShdw blurRad="38100" dist="38100" dir="2700000" algn="tl">
                    <a:srgbClr val="000000">
                      <a:alpha val="43137"/>
                    </a:srgbClr>
                  </a:outerShdw>
                </a:effectLst>
              </a:rPr>
              <a:t>Los 3 pilares del SEPA:</a:t>
            </a:r>
          </a:p>
          <a:p>
            <a:pPr lvl="1"/>
            <a:r>
              <a:rPr lang="es-ES" b="1" dirty="0" smtClean="0">
                <a:effectLst>
                  <a:outerShdw blurRad="38100" dist="38100" dir="2700000" algn="tl">
                    <a:srgbClr val="000000">
                      <a:alpha val="43137"/>
                    </a:srgbClr>
                  </a:outerShdw>
                </a:effectLst>
              </a:rPr>
              <a:t>Asesoramiento ambiental.</a:t>
            </a:r>
          </a:p>
          <a:p>
            <a:pPr lvl="1"/>
            <a:r>
              <a:rPr lang="es-ES" b="1" dirty="0" smtClean="0">
                <a:effectLst>
                  <a:outerShdw blurRad="38100" dist="38100" dir="2700000" algn="tl">
                    <a:srgbClr val="000000">
                      <a:alpha val="43137"/>
                    </a:srgbClr>
                  </a:outerShdw>
                </a:effectLst>
              </a:rPr>
              <a:t>Formación, información y sensibilización.</a:t>
            </a:r>
          </a:p>
          <a:p>
            <a:pPr lvl="1"/>
            <a:r>
              <a:rPr lang="es-ES" b="1" dirty="0" smtClean="0">
                <a:effectLst>
                  <a:outerShdw blurRad="38100" dist="38100" dir="2700000" algn="tl">
                    <a:srgbClr val="000000">
                      <a:alpha val="43137"/>
                    </a:srgbClr>
                  </a:outerShdw>
                </a:effectLst>
              </a:rPr>
              <a:t>Gestión de residuos.</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32 CuadroTexto"/>
          <p:cNvSpPr txBox="1"/>
          <p:nvPr/>
        </p:nvSpPr>
        <p:spPr>
          <a:xfrm>
            <a:off x="4857752" y="1370525"/>
            <a:ext cx="428628" cy="369332"/>
          </a:xfrm>
          <a:prstGeom prst="rect">
            <a:avLst/>
          </a:prstGeom>
          <a:noFill/>
          <a:ln>
            <a:noFill/>
          </a:ln>
        </p:spPr>
        <p:txBody>
          <a:bodyPr wrap="square" rtlCol="0">
            <a:spAutoFit/>
          </a:bodyPr>
          <a:lstStyle/>
          <a:p>
            <a:r>
              <a:rPr lang="es-ES" b="1" dirty="0" smtClean="0">
                <a:effectLst>
                  <a:outerShdw blurRad="38100" dist="38100" dir="2700000" algn="tl">
                    <a:srgbClr val="000000">
                      <a:alpha val="43137"/>
                    </a:srgbClr>
                  </a:outerShdw>
                </a:effectLst>
              </a:rPr>
              <a:t>SÍ</a:t>
            </a:r>
            <a:endParaRPr lang="es-ES" b="1" dirty="0">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42941" y="357166"/>
            <a:ext cx="8229600" cy="4525963"/>
          </a:xfrm>
        </p:spPr>
        <p:txBody>
          <a:bodyPr>
            <a:normAutofit/>
          </a:bodyPr>
          <a:lstStyle/>
          <a:p>
            <a:pPr marL="457200" lvl="0" indent="-457200">
              <a:buAutoNum type="arabicPeriod"/>
            </a:pPr>
            <a:r>
              <a:rPr lang="es-ES" sz="2700" b="1" dirty="0" smtClean="0">
                <a:effectLst>
                  <a:outerShdw blurRad="38100" dist="38100" dir="2700000" algn="tl">
                    <a:srgbClr val="000000">
                      <a:alpha val="43137"/>
                    </a:srgbClr>
                  </a:outerShdw>
                </a:effectLst>
              </a:rPr>
              <a:t>Correcta clasificación. Sólidos contaminados</a:t>
            </a:r>
          </a:p>
          <a:p>
            <a:pPr marL="971550" lvl="1" indent="-514350">
              <a:buNone/>
            </a:pPr>
            <a:endParaRPr lang="es-ES" b="1" dirty="0" smtClean="0">
              <a:effectLst>
                <a:outerShdw blurRad="38100" dist="38100" dir="2700000" algn="tl">
                  <a:srgbClr val="000000">
                    <a:alpha val="43137"/>
                  </a:srgbClr>
                </a:outerShdw>
              </a:effectLst>
            </a:endParaRPr>
          </a:p>
          <a:p>
            <a:pPr lvl="1"/>
            <a:endParaRPr lang="es-ES" b="1" dirty="0">
              <a:solidFill>
                <a:schemeClr val="bg1"/>
              </a:solidFill>
              <a:effectLst>
                <a:outerShdw blurRad="38100" dist="38100" dir="2700000" algn="tl">
                  <a:srgbClr val="000000">
                    <a:alpha val="43137"/>
                  </a:srgbClr>
                </a:outerShdw>
              </a:effectLst>
            </a:endParaRPr>
          </a:p>
        </p:txBody>
      </p:sp>
      <p:sp>
        <p:nvSpPr>
          <p:cNvPr id="15" name="14 Proceso"/>
          <p:cNvSpPr/>
          <p:nvPr/>
        </p:nvSpPr>
        <p:spPr>
          <a:xfrm>
            <a:off x="571472" y="1311229"/>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Residuo sólido contaminado</a:t>
            </a:r>
            <a:endParaRPr lang="es-ES" sz="1400" b="1" dirty="0">
              <a:effectLst>
                <a:outerShdw blurRad="38100" dist="38100" dir="2700000" algn="tl">
                  <a:srgbClr val="000000">
                    <a:alpha val="43137"/>
                  </a:srgbClr>
                </a:outerShdw>
              </a:effectLst>
            </a:endParaRPr>
          </a:p>
        </p:txBody>
      </p:sp>
      <p:sp>
        <p:nvSpPr>
          <p:cNvPr id="16" name="15 Decisión"/>
          <p:cNvSpPr/>
          <p:nvPr/>
        </p:nvSpPr>
        <p:spPr>
          <a:xfrm>
            <a:off x="2500298" y="1239791"/>
            <a:ext cx="2357454" cy="928694"/>
          </a:xfrm>
          <a:prstGeom prst="flowChartDecisi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¿Cortante o punzante?</a:t>
            </a:r>
            <a:endParaRPr lang="es-ES" sz="1400" b="1" dirty="0">
              <a:effectLst>
                <a:outerShdw blurRad="38100" dist="38100" dir="2700000" algn="tl">
                  <a:srgbClr val="000000">
                    <a:alpha val="43137"/>
                  </a:srgbClr>
                </a:outerShdw>
              </a:effectLst>
            </a:endParaRPr>
          </a:p>
        </p:txBody>
      </p:sp>
      <p:sp>
        <p:nvSpPr>
          <p:cNvPr id="18" name="17 Proceso"/>
          <p:cNvSpPr/>
          <p:nvPr/>
        </p:nvSpPr>
        <p:spPr>
          <a:xfrm>
            <a:off x="5286380" y="1311229"/>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GRUPO 15.</a:t>
            </a:r>
          </a:p>
          <a:p>
            <a:pPr algn="ctr"/>
            <a:r>
              <a:rPr lang="es-ES" sz="1400" b="1" dirty="0" smtClean="0">
                <a:effectLst>
                  <a:outerShdw blurRad="38100" dist="38100" dir="2700000" algn="tl">
                    <a:srgbClr val="000000">
                      <a:alpha val="43137"/>
                    </a:srgbClr>
                  </a:outerShdw>
                </a:effectLst>
              </a:rPr>
              <a:t>Residuo </a:t>
            </a:r>
            <a:r>
              <a:rPr lang="es-ES" sz="1400" b="1" dirty="0" err="1" smtClean="0">
                <a:effectLst>
                  <a:outerShdw blurRad="38100" dist="38100" dir="2700000" algn="tl">
                    <a:srgbClr val="000000">
                      <a:alpha val="43137"/>
                    </a:srgbClr>
                  </a:outerShdw>
                </a:effectLst>
              </a:rPr>
              <a:t>biosanitario</a:t>
            </a:r>
            <a:endParaRPr lang="es-ES" sz="1400" b="1" dirty="0">
              <a:effectLst>
                <a:outerShdw blurRad="38100" dist="38100" dir="2700000" algn="tl">
                  <a:srgbClr val="000000">
                    <a:alpha val="43137"/>
                  </a:srgbClr>
                </a:outerShdw>
              </a:effectLst>
            </a:endParaRPr>
          </a:p>
        </p:txBody>
      </p:sp>
      <p:pic>
        <p:nvPicPr>
          <p:cNvPr id="19" name="18 Imagen" descr="B60.jpg"/>
          <p:cNvPicPr>
            <a:picLocks noChangeAspect="1"/>
          </p:cNvPicPr>
          <p:nvPr/>
        </p:nvPicPr>
        <p:blipFill>
          <a:blip r:embed="rId2" cstate="print">
            <a:clrChange>
              <a:clrFrom>
                <a:srgbClr val="FFFFFF"/>
              </a:clrFrom>
              <a:clrTo>
                <a:srgbClr val="FFFFFF">
                  <a:alpha val="0"/>
                </a:srgbClr>
              </a:clrTo>
            </a:clrChange>
          </a:blip>
          <a:srcRect l="2840" t="1979"/>
          <a:stretch>
            <a:fillRect/>
          </a:stretch>
        </p:blipFill>
        <p:spPr>
          <a:xfrm>
            <a:off x="6858016" y="1311229"/>
            <a:ext cx="404580" cy="846900"/>
          </a:xfrm>
          <a:prstGeom prst="rect">
            <a:avLst/>
          </a:prstGeom>
        </p:spPr>
      </p:pic>
      <p:pic>
        <p:nvPicPr>
          <p:cNvPr id="20" name="19 Imagen" descr="Grupo 14.jpg"/>
          <p:cNvPicPr>
            <a:picLocks noChangeAspect="1"/>
          </p:cNvPicPr>
          <p:nvPr/>
        </p:nvPicPr>
        <p:blipFill>
          <a:blip r:embed="rId3" cstate="print"/>
          <a:stretch>
            <a:fillRect/>
          </a:stretch>
        </p:blipFill>
        <p:spPr>
          <a:xfrm>
            <a:off x="5357818" y="2668551"/>
            <a:ext cx="1143008" cy="808055"/>
          </a:xfrm>
          <a:prstGeom prst="rect">
            <a:avLst/>
          </a:prstGeom>
        </p:spPr>
      </p:pic>
      <p:pic>
        <p:nvPicPr>
          <p:cNvPr id="21" name="20 Imagen" descr="Grupo 15.jpg"/>
          <p:cNvPicPr>
            <a:picLocks noChangeAspect="1"/>
          </p:cNvPicPr>
          <p:nvPr/>
        </p:nvPicPr>
        <p:blipFill>
          <a:blip r:embed="rId4" cstate="print"/>
          <a:stretch>
            <a:fillRect/>
          </a:stretch>
        </p:blipFill>
        <p:spPr>
          <a:xfrm>
            <a:off x="7286644" y="1306875"/>
            <a:ext cx="1143008" cy="808055"/>
          </a:xfrm>
          <a:prstGeom prst="rect">
            <a:avLst/>
          </a:prstGeom>
        </p:spPr>
      </p:pic>
      <p:pic>
        <p:nvPicPr>
          <p:cNvPr id="22" name="21 Imagen" descr="Grupo 17.jpg"/>
          <p:cNvPicPr>
            <a:picLocks noChangeAspect="1"/>
          </p:cNvPicPr>
          <p:nvPr/>
        </p:nvPicPr>
        <p:blipFill>
          <a:blip r:embed="rId5" cstate="print"/>
          <a:stretch>
            <a:fillRect/>
          </a:stretch>
        </p:blipFill>
        <p:spPr>
          <a:xfrm>
            <a:off x="5357818" y="4383063"/>
            <a:ext cx="1143008" cy="808055"/>
          </a:xfrm>
          <a:prstGeom prst="rect">
            <a:avLst/>
          </a:prstGeom>
        </p:spPr>
      </p:pic>
      <p:cxnSp>
        <p:nvCxnSpPr>
          <p:cNvPr id="24" name="23 Conector recto"/>
          <p:cNvCxnSpPr>
            <a:stCxn id="15" idx="3"/>
            <a:endCxn id="16" idx="1"/>
          </p:cNvCxnSpPr>
          <p:nvPr/>
        </p:nvCxnSpPr>
        <p:spPr>
          <a:xfrm>
            <a:off x="2071670" y="1704138"/>
            <a:ext cx="4286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a:stCxn id="16" idx="3"/>
            <a:endCxn id="18" idx="1"/>
          </p:cNvCxnSpPr>
          <p:nvPr/>
        </p:nvCxnSpPr>
        <p:spPr>
          <a:xfrm>
            <a:off x="4857752" y="1704138"/>
            <a:ext cx="4286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33 Decisión"/>
          <p:cNvSpPr/>
          <p:nvPr/>
        </p:nvSpPr>
        <p:spPr>
          <a:xfrm>
            <a:off x="571472" y="3454369"/>
            <a:ext cx="2357454" cy="928694"/>
          </a:xfrm>
          <a:prstGeom prst="flowChartDecisi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Contaminado con…</a:t>
            </a:r>
            <a:endParaRPr lang="es-ES" sz="1400" b="1" dirty="0">
              <a:effectLst>
                <a:outerShdw blurRad="38100" dist="38100" dir="2700000" algn="tl">
                  <a:srgbClr val="000000">
                    <a:alpha val="43137"/>
                  </a:srgbClr>
                </a:outerShdw>
              </a:effectLst>
            </a:endParaRPr>
          </a:p>
        </p:txBody>
      </p:sp>
      <p:sp>
        <p:nvSpPr>
          <p:cNvPr id="35" name="34 Proceso"/>
          <p:cNvSpPr/>
          <p:nvPr/>
        </p:nvSpPr>
        <p:spPr>
          <a:xfrm>
            <a:off x="3357554" y="2668551"/>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…bromuro de etidio.</a:t>
            </a:r>
          </a:p>
          <a:p>
            <a:pPr algn="ctr"/>
            <a:r>
              <a:rPr lang="es-ES" sz="1400" b="1" dirty="0" smtClean="0">
                <a:effectLst>
                  <a:outerShdw blurRad="38100" dist="38100" dir="2700000" algn="tl">
                    <a:srgbClr val="000000">
                      <a:alpha val="43137"/>
                    </a:srgbClr>
                  </a:outerShdw>
                </a:effectLst>
              </a:rPr>
              <a:t>GRUPO 14</a:t>
            </a:r>
            <a:endParaRPr lang="es-ES" sz="1400" b="1" dirty="0">
              <a:effectLst>
                <a:outerShdw blurRad="38100" dist="38100" dir="2700000" algn="tl">
                  <a:srgbClr val="000000">
                    <a:alpha val="43137"/>
                  </a:srgbClr>
                </a:outerShdw>
              </a:effectLst>
            </a:endParaRPr>
          </a:p>
        </p:txBody>
      </p:sp>
      <p:sp>
        <p:nvSpPr>
          <p:cNvPr id="36" name="35 Proceso"/>
          <p:cNvSpPr/>
          <p:nvPr/>
        </p:nvSpPr>
        <p:spPr>
          <a:xfrm>
            <a:off x="3357554" y="3525807"/>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…residuo </a:t>
            </a:r>
            <a:r>
              <a:rPr lang="es-ES" sz="1400" b="1" dirty="0" err="1" smtClean="0">
                <a:effectLst>
                  <a:outerShdw blurRad="38100" dist="38100" dir="2700000" algn="tl">
                    <a:srgbClr val="000000">
                      <a:alpha val="43137"/>
                    </a:srgbClr>
                  </a:outerShdw>
                </a:effectLst>
              </a:rPr>
              <a:t>biosanitario</a:t>
            </a:r>
            <a:r>
              <a:rPr lang="es-ES" sz="1400" b="1" dirty="0" smtClean="0">
                <a:effectLst>
                  <a:outerShdw blurRad="38100" dist="38100" dir="2700000" algn="tl">
                    <a:srgbClr val="000000">
                      <a:alpha val="43137"/>
                    </a:srgbClr>
                  </a:outerShdw>
                </a:effectLst>
              </a:rPr>
              <a:t>.</a:t>
            </a:r>
          </a:p>
          <a:p>
            <a:pPr algn="ctr"/>
            <a:r>
              <a:rPr lang="es-ES" sz="1400" b="1" dirty="0" smtClean="0">
                <a:effectLst>
                  <a:outerShdw blurRad="38100" dist="38100" dir="2700000" algn="tl">
                    <a:srgbClr val="000000">
                      <a:alpha val="43137"/>
                    </a:srgbClr>
                  </a:outerShdw>
                </a:effectLst>
              </a:rPr>
              <a:t>GRUPO 15</a:t>
            </a:r>
            <a:endParaRPr lang="es-ES" sz="1400" b="1" dirty="0">
              <a:effectLst>
                <a:outerShdw blurRad="38100" dist="38100" dir="2700000" algn="tl">
                  <a:srgbClr val="000000">
                    <a:alpha val="43137"/>
                  </a:srgbClr>
                </a:outerShdw>
              </a:effectLst>
            </a:endParaRPr>
          </a:p>
        </p:txBody>
      </p:sp>
      <p:sp>
        <p:nvSpPr>
          <p:cNvPr id="37" name="36 Proceso"/>
          <p:cNvSpPr/>
          <p:nvPr/>
        </p:nvSpPr>
        <p:spPr>
          <a:xfrm>
            <a:off x="3357554" y="4383063"/>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…otro producto químico.</a:t>
            </a:r>
          </a:p>
          <a:p>
            <a:pPr algn="ctr"/>
            <a:r>
              <a:rPr lang="es-ES" sz="1400" b="1" dirty="0" smtClean="0">
                <a:effectLst>
                  <a:outerShdw blurRad="38100" dist="38100" dir="2700000" algn="tl">
                    <a:srgbClr val="000000">
                      <a:alpha val="43137"/>
                    </a:srgbClr>
                  </a:outerShdw>
                </a:effectLst>
              </a:rPr>
              <a:t>GRUPO 17</a:t>
            </a:r>
            <a:endParaRPr lang="es-ES" sz="1400" b="1" dirty="0">
              <a:effectLst>
                <a:outerShdw blurRad="38100" dist="38100" dir="2700000" algn="tl">
                  <a:srgbClr val="000000">
                    <a:alpha val="43137"/>
                  </a:srgbClr>
                </a:outerShdw>
              </a:effectLst>
            </a:endParaRPr>
          </a:p>
        </p:txBody>
      </p:sp>
      <p:cxnSp>
        <p:nvCxnSpPr>
          <p:cNvPr id="38" name="37 Conector recto"/>
          <p:cNvCxnSpPr>
            <a:stCxn id="34" idx="3"/>
            <a:endCxn id="36" idx="1"/>
          </p:cNvCxnSpPr>
          <p:nvPr/>
        </p:nvCxnSpPr>
        <p:spPr>
          <a:xfrm>
            <a:off x="2928926" y="3918716"/>
            <a:ext cx="4286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41 Conector angular"/>
          <p:cNvCxnSpPr>
            <a:stCxn id="35" idx="1"/>
            <a:endCxn id="37" idx="1"/>
          </p:cNvCxnSpPr>
          <p:nvPr/>
        </p:nvCxnSpPr>
        <p:spPr>
          <a:xfrm rot="10800000" flipV="1">
            <a:off x="3357554" y="3061460"/>
            <a:ext cx="1588" cy="1714512"/>
          </a:xfrm>
          <a:prstGeom prst="bentConnector3">
            <a:avLst>
              <a:gd name="adj1" fmla="val 14395466"/>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49 Conector recto"/>
          <p:cNvCxnSpPr>
            <a:stCxn id="34" idx="0"/>
            <a:endCxn id="16" idx="2"/>
          </p:cNvCxnSpPr>
          <p:nvPr/>
        </p:nvCxnSpPr>
        <p:spPr>
          <a:xfrm rot="5400000" flipH="1" flipV="1">
            <a:off x="2071670" y="1847014"/>
            <a:ext cx="1285884" cy="19288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4" name="53 CuadroTexto"/>
          <p:cNvSpPr txBox="1"/>
          <p:nvPr/>
        </p:nvSpPr>
        <p:spPr>
          <a:xfrm>
            <a:off x="2357422" y="2442095"/>
            <a:ext cx="571504" cy="369332"/>
          </a:xfrm>
          <a:prstGeom prst="rect">
            <a:avLst/>
          </a:prstGeom>
          <a:noFill/>
          <a:ln>
            <a:noFill/>
          </a:ln>
        </p:spPr>
        <p:txBody>
          <a:bodyPr wrap="square" rtlCol="0">
            <a:spAutoFit/>
          </a:bodyPr>
          <a:lstStyle/>
          <a:p>
            <a:r>
              <a:rPr lang="es-ES" b="1" dirty="0" smtClean="0">
                <a:effectLst>
                  <a:outerShdw blurRad="38100" dist="38100" dir="2700000" algn="tl">
                    <a:srgbClr val="000000">
                      <a:alpha val="43137"/>
                    </a:srgbClr>
                  </a:outerShdw>
                </a:effectLst>
              </a:rPr>
              <a:t>NO</a:t>
            </a:r>
            <a:endParaRPr lang="es-ES" b="1" dirty="0">
              <a:effectLst>
                <a:outerShdw blurRad="38100" dist="38100" dir="2700000" algn="tl">
                  <a:srgbClr val="000000">
                    <a:alpha val="43137"/>
                  </a:srgbClr>
                </a:outerShdw>
              </a:effectLst>
            </a:endParaRPr>
          </a:p>
        </p:txBody>
      </p:sp>
      <p:pic>
        <p:nvPicPr>
          <p:cNvPr id="55" name="54 Imagen" descr="B60.jpg"/>
          <p:cNvPicPr>
            <a:picLocks noChangeAspect="1"/>
          </p:cNvPicPr>
          <p:nvPr/>
        </p:nvPicPr>
        <p:blipFill>
          <a:blip r:embed="rId2" cstate="print">
            <a:clrChange>
              <a:clrFrom>
                <a:srgbClr val="FFFFFF"/>
              </a:clrFrom>
              <a:clrTo>
                <a:srgbClr val="FFFFFF">
                  <a:alpha val="0"/>
                </a:srgbClr>
              </a:clrTo>
            </a:clrChange>
          </a:blip>
          <a:srcRect l="2840" t="1979"/>
          <a:stretch>
            <a:fillRect/>
          </a:stretch>
        </p:blipFill>
        <p:spPr>
          <a:xfrm>
            <a:off x="4929190" y="3530161"/>
            <a:ext cx="404580" cy="846900"/>
          </a:xfrm>
          <a:prstGeom prst="rect">
            <a:avLst/>
          </a:prstGeom>
        </p:spPr>
      </p:pic>
      <p:pic>
        <p:nvPicPr>
          <p:cNvPr id="56" name="55 Imagen" descr="Grupo 15.jpg"/>
          <p:cNvPicPr>
            <a:picLocks noChangeAspect="1"/>
          </p:cNvPicPr>
          <p:nvPr/>
        </p:nvPicPr>
        <p:blipFill>
          <a:blip r:embed="rId4" cstate="print"/>
          <a:stretch>
            <a:fillRect/>
          </a:stretch>
        </p:blipFill>
        <p:spPr>
          <a:xfrm>
            <a:off x="5357818" y="3525807"/>
            <a:ext cx="1143008" cy="808055"/>
          </a:xfrm>
          <a:prstGeom prst="rect">
            <a:avLst/>
          </a:prstGeom>
        </p:spPr>
      </p:pic>
      <p:pic>
        <p:nvPicPr>
          <p:cNvPr id="57" name="56 Imagen" descr="S60.gif"/>
          <p:cNvPicPr>
            <a:picLocks noChangeAspect="1"/>
          </p:cNvPicPr>
          <p:nvPr/>
        </p:nvPicPr>
        <p:blipFill>
          <a:blip r:embed="rId6" cstate="print"/>
          <a:stretch>
            <a:fillRect/>
          </a:stretch>
        </p:blipFill>
        <p:spPr>
          <a:xfrm>
            <a:off x="4891090" y="4454501"/>
            <a:ext cx="438489" cy="720000"/>
          </a:xfrm>
          <a:prstGeom prst="rect">
            <a:avLst/>
          </a:prstGeom>
        </p:spPr>
      </p:pic>
      <p:pic>
        <p:nvPicPr>
          <p:cNvPr id="58" name="57 Imagen" descr="S60.gif"/>
          <p:cNvPicPr>
            <a:picLocks noChangeAspect="1"/>
          </p:cNvPicPr>
          <p:nvPr/>
        </p:nvPicPr>
        <p:blipFill>
          <a:blip r:embed="rId6" cstate="print"/>
          <a:stretch>
            <a:fillRect/>
          </a:stretch>
        </p:blipFill>
        <p:spPr>
          <a:xfrm>
            <a:off x="4891090" y="2739989"/>
            <a:ext cx="438489" cy="720000"/>
          </a:xfrm>
          <a:prstGeom prst="rect">
            <a:avLst/>
          </a:prstGeom>
        </p:spPr>
      </p:pic>
      <p:grpSp>
        <p:nvGrpSpPr>
          <p:cNvPr id="6" name="61 Grupo"/>
          <p:cNvGrpSpPr/>
          <p:nvPr/>
        </p:nvGrpSpPr>
        <p:grpSpPr>
          <a:xfrm>
            <a:off x="6874669" y="1873209"/>
            <a:ext cx="381000" cy="299976"/>
            <a:chOff x="7000892" y="4429132"/>
            <a:chExt cx="1794670" cy="1585860"/>
          </a:xfrm>
        </p:grpSpPr>
        <p:pic>
          <p:nvPicPr>
            <p:cNvPr id="59" name="58 Imagen" descr="P1.gif"/>
            <p:cNvPicPr>
              <a:picLocks noChangeAspect="1"/>
            </p:cNvPicPr>
            <p:nvPr/>
          </p:nvPicPr>
          <p:blipFill>
            <a:blip r:embed="rId7" cstate="print"/>
            <a:stretch>
              <a:fillRect/>
            </a:stretch>
          </p:blipFill>
          <p:spPr>
            <a:xfrm>
              <a:off x="7929586" y="4429132"/>
              <a:ext cx="865976" cy="1357298"/>
            </a:xfrm>
            <a:prstGeom prst="rect">
              <a:avLst/>
            </a:prstGeom>
          </p:spPr>
        </p:pic>
        <p:pic>
          <p:nvPicPr>
            <p:cNvPr id="60" name="59 Imagen" descr="P4.gif"/>
            <p:cNvPicPr>
              <a:picLocks noChangeAspect="1"/>
            </p:cNvPicPr>
            <p:nvPr/>
          </p:nvPicPr>
          <p:blipFill>
            <a:blip r:embed="rId8" cstate="print"/>
            <a:stretch>
              <a:fillRect/>
            </a:stretch>
          </p:blipFill>
          <p:spPr>
            <a:xfrm>
              <a:off x="7334269" y="5000636"/>
              <a:ext cx="857256" cy="896761"/>
            </a:xfrm>
            <a:prstGeom prst="rect">
              <a:avLst/>
            </a:prstGeom>
          </p:spPr>
        </p:pic>
        <p:pic>
          <p:nvPicPr>
            <p:cNvPr id="61" name="60 Imagen" descr="P10.gif"/>
            <p:cNvPicPr>
              <a:picLocks noChangeAspect="1"/>
            </p:cNvPicPr>
            <p:nvPr/>
          </p:nvPicPr>
          <p:blipFill>
            <a:blip r:embed="rId9" cstate="print"/>
            <a:stretch>
              <a:fillRect/>
            </a:stretch>
          </p:blipFill>
          <p:spPr>
            <a:xfrm>
              <a:off x="7000892" y="5286388"/>
              <a:ext cx="432775" cy="728604"/>
            </a:xfrm>
            <a:prstGeom prst="rect">
              <a:avLst/>
            </a:prstGeom>
          </p:spPr>
        </p:pic>
      </p:grpSp>
      <p:grpSp>
        <p:nvGrpSpPr>
          <p:cNvPr id="11" name="62 Grupo"/>
          <p:cNvGrpSpPr/>
          <p:nvPr/>
        </p:nvGrpSpPr>
        <p:grpSpPr>
          <a:xfrm>
            <a:off x="4938713" y="3194803"/>
            <a:ext cx="381000" cy="299976"/>
            <a:chOff x="7000892" y="4429132"/>
            <a:chExt cx="1794670" cy="1585860"/>
          </a:xfrm>
        </p:grpSpPr>
        <p:pic>
          <p:nvPicPr>
            <p:cNvPr id="64" name="63 Imagen" descr="P1.gif"/>
            <p:cNvPicPr>
              <a:picLocks noChangeAspect="1"/>
            </p:cNvPicPr>
            <p:nvPr/>
          </p:nvPicPr>
          <p:blipFill>
            <a:blip r:embed="rId7" cstate="print"/>
            <a:stretch>
              <a:fillRect/>
            </a:stretch>
          </p:blipFill>
          <p:spPr>
            <a:xfrm>
              <a:off x="7929586" y="4429132"/>
              <a:ext cx="865976" cy="1357298"/>
            </a:xfrm>
            <a:prstGeom prst="rect">
              <a:avLst/>
            </a:prstGeom>
          </p:spPr>
        </p:pic>
        <p:pic>
          <p:nvPicPr>
            <p:cNvPr id="65" name="64 Imagen" descr="P4.gif"/>
            <p:cNvPicPr>
              <a:picLocks noChangeAspect="1"/>
            </p:cNvPicPr>
            <p:nvPr/>
          </p:nvPicPr>
          <p:blipFill>
            <a:blip r:embed="rId8" cstate="print"/>
            <a:stretch>
              <a:fillRect/>
            </a:stretch>
          </p:blipFill>
          <p:spPr>
            <a:xfrm>
              <a:off x="7334269" y="5000636"/>
              <a:ext cx="857256" cy="896761"/>
            </a:xfrm>
            <a:prstGeom prst="rect">
              <a:avLst/>
            </a:prstGeom>
          </p:spPr>
        </p:pic>
        <p:pic>
          <p:nvPicPr>
            <p:cNvPr id="66" name="65 Imagen" descr="P10.gif"/>
            <p:cNvPicPr>
              <a:picLocks noChangeAspect="1"/>
            </p:cNvPicPr>
            <p:nvPr/>
          </p:nvPicPr>
          <p:blipFill>
            <a:blip r:embed="rId9" cstate="print"/>
            <a:stretch>
              <a:fillRect/>
            </a:stretch>
          </p:blipFill>
          <p:spPr>
            <a:xfrm>
              <a:off x="7000892" y="5286388"/>
              <a:ext cx="432775" cy="728604"/>
            </a:xfrm>
            <a:prstGeom prst="rect">
              <a:avLst/>
            </a:prstGeom>
          </p:spPr>
        </p:pic>
      </p:grpSp>
      <p:grpSp>
        <p:nvGrpSpPr>
          <p:cNvPr id="12" name="70 Grupo"/>
          <p:cNvGrpSpPr/>
          <p:nvPr/>
        </p:nvGrpSpPr>
        <p:grpSpPr>
          <a:xfrm>
            <a:off x="4929190" y="4097311"/>
            <a:ext cx="381000" cy="299976"/>
            <a:chOff x="7000892" y="4429132"/>
            <a:chExt cx="1794670" cy="1585860"/>
          </a:xfrm>
        </p:grpSpPr>
        <p:pic>
          <p:nvPicPr>
            <p:cNvPr id="72" name="71 Imagen" descr="P1.gif"/>
            <p:cNvPicPr>
              <a:picLocks noChangeAspect="1"/>
            </p:cNvPicPr>
            <p:nvPr/>
          </p:nvPicPr>
          <p:blipFill>
            <a:blip r:embed="rId7" cstate="print"/>
            <a:stretch>
              <a:fillRect/>
            </a:stretch>
          </p:blipFill>
          <p:spPr>
            <a:xfrm>
              <a:off x="7929586" y="4429132"/>
              <a:ext cx="865976" cy="1357298"/>
            </a:xfrm>
            <a:prstGeom prst="rect">
              <a:avLst/>
            </a:prstGeom>
          </p:spPr>
        </p:pic>
        <p:pic>
          <p:nvPicPr>
            <p:cNvPr id="73" name="72 Imagen" descr="P4.gif"/>
            <p:cNvPicPr>
              <a:picLocks noChangeAspect="1"/>
            </p:cNvPicPr>
            <p:nvPr/>
          </p:nvPicPr>
          <p:blipFill>
            <a:blip r:embed="rId8" cstate="print"/>
            <a:stretch>
              <a:fillRect/>
            </a:stretch>
          </p:blipFill>
          <p:spPr>
            <a:xfrm>
              <a:off x="7334269" y="5000636"/>
              <a:ext cx="857256" cy="896761"/>
            </a:xfrm>
            <a:prstGeom prst="rect">
              <a:avLst/>
            </a:prstGeom>
          </p:spPr>
        </p:pic>
        <p:pic>
          <p:nvPicPr>
            <p:cNvPr id="74" name="73 Imagen" descr="P10.gif"/>
            <p:cNvPicPr>
              <a:picLocks noChangeAspect="1"/>
            </p:cNvPicPr>
            <p:nvPr/>
          </p:nvPicPr>
          <p:blipFill>
            <a:blip r:embed="rId9" cstate="print"/>
            <a:stretch>
              <a:fillRect/>
            </a:stretch>
          </p:blipFill>
          <p:spPr>
            <a:xfrm>
              <a:off x="7000892" y="5286388"/>
              <a:ext cx="432775" cy="728604"/>
            </a:xfrm>
            <a:prstGeom prst="rect">
              <a:avLst/>
            </a:prstGeom>
          </p:spPr>
        </p:pic>
      </p:grpSp>
      <p:grpSp>
        <p:nvGrpSpPr>
          <p:cNvPr id="13" name="74 Grupo"/>
          <p:cNvGrpSpPr/>
          <p:nvPr/>
        </p:nvGrpSpPr>
        <p:grpSpPr>
          <a:xfrm>
            <a:off x="4929184" y="4914065"/>
            <a:ext cx="381000" cy="299976"/>
            <a:chOff x="7000892" y="4429132"/>
            <a:chExt cx="1794670" cy="1585860"/>
          </a:xfrm>
        </p:grpSpPr>
        <p:pic>
          <p:nvPicPr>
            <p:cNvPr id="76" name="75 Imagen" descr="P1.gif"/>
            <p:cNvPicPr>
              <a:picLocks noChangeAspect="1"/>
            </p:cNvPicPr>
            <p:nvPr/>
          </p:nvPicPr>
          <p:blipFill>
            <a:blip r:embed="rId7" cstate="print"/>
            <a:stretch>
              <a:fillRect/>
            </a:stretch>
          </p:blipFill>
          <p:spPr>
            <a:xfrm>
              <a:off x="7929586" y="4429132"/>
              <a:ext cx="865976" cy="1357298"/>
            </a:xfrm>
            <a:prstGeom prst="rect">
              <a:avLst/>
            </a:prstGeom>
          </p:spPr>
        </p:pic>
        <p:pic>
          <p:nvPicPr>
            <p:cNvPr id="77" name="76 Imagen" descr="P4.gif"/>
            <p:cNvPicPr>
              <a:picLocks noChangeAspect="1"/>
            </p:cNvPicPr>
            <p:nvPr/>
          </p:nvPicPr>
          <p:blipFill>
            <a:blip r:embed="rId8" cstate="print"/>
            <a:stretch>
              <a:fillRect/>
            </a:stretch>
          </p:blipFill>
          <p:spPr>
            <a:xfrm>
              <a:off x="7334269" y="5000636"/>
              <a:ext cx="857256" cy="896761"/>
            </a:xfrm>
            <a:prstGeom prst="rect">
              <a:avLst/>
            </a:prstGeom>
          </p:spPr>
        </p:pic>
        <p:pic>
          <p:nvPicPr>
            <p:cNvPr id="78" name="77 Imagen" descr="P10.gif"/>
            <p:cNvPicPr>
              <a:picLocks noChangeAspect="1"/>
            </p:cNvPicPr>
            <p:nvPr/>
          </p:nvPicPr>
          <p:blipFill>
            <a:blip r:embed="rId9" cstate="print"/>
            <a:stretch>
              <a:fillRect/>
            </a:stretch>
          </p:blipFill>
          <p:spPr>
            <a:xfrm>
              <a:off x="7000892" y="5286388"/>
              <a:ext cx="432775" cy="728604"/>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childTnLst>
                                </p:cTn>
                              </p:par>
                              <p:par>
                                <p:cTn id="54" presetID="10" presetClass="entr" presetSubtype="0" fill="hold"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10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childTnLst>
                                </p:cTn>
                              </p:par>
                              <p:par>
                                <p:cTn id="60" presetID="10" presetClass="entr" presetSubtype="0" fill="hold"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fade">
                                      <p:cBhvr>
                                        <p:cTn id="62" dur="1000"/>
                                        <p:tgtEl>
                                          <p:spTgt spid="58"/>
                                        </p:tgtEl>
                                      </p:cBhvr>
                                    </p:animEffect>
                                  </p:childTnLst>
                                </p:cTn>
                              </p:par>
                              <p:par>
                                <p:cTn id="63" presetID="10"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fade">
                                      <p:cBhvr>
                                        <p:cTn id="65" dur="1000"/>
                                        <p:tgtEl>
                                          <p:spTgt spid="11"/>
                                        </p:tgtEl>
                                      </p:cBhvr>
                                    </p:animEffect>
                                  </p:childTnLst>
                                </p:cTn>
                              </p:par>
                              <p:par>
                                <p:cTn id="66" presetID="10" presetClass="entr" presetSubtype="0" fill="hold"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fade">
                                      <p:cBhvr>
                                        <p:cTn id="68" dur="10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1000"/>
                                        <p:tgtEl>
                                          <p:spTgt spid="36"/>
                                        </p:tgtEl>
                                      </p:cBhvr>
                                    </p:animEffect>
                                  </p:childTnLst>
                                </p:cTn>
                              </p:par>
                              <p:par>
                                <p:cTn id="74" presetID="10" presetClass="entr" presetSubtype="0" fill="hold"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childTnLst>
                                </p:cTn>
                              </p:par>
                              <p:par>
                                <p:cTn id="77" presetID="10"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10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fade">
                                      <p:cBhvr>
                                        <p:cTn id="82" dur="1000"/>
                                        <p:tgtEl>
                                          <p:spTgt spid="5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fade">
                                      <p:cBhvr>
                                        <p:cTn id="87" dur="1000"/>
                                        <p:tgtEl>
                                          <p:spTgt spid="37"/>
                                        </p:tgtEl>
                                      </p:cBhvr>
                                    </p:animEffect>
                                  </p:childTnLst>
                                </p:cTn>
                              </p:par>
                              <p:par>
                                <p:cTn id="88" presetID="10" presetClass="entr" presetSubtype="0" fill="hold" nodeType="withEffect">
                                  <p:stCondLst>
                                    <p:cond delay="0"/>
                                  </p:stCondLst>
                                  <p:childTnLst>
                                    <p:set>
                                      <p:cBhvr>
                                        <p:cTn id="89" dur="1" fill="hold">
                                          <p:stCondLst>
                                            <p:cond delay="0"/>
                                          </p:stCondLst>
                                        </p:cTn>
                                        <p:tgtEl>
                                          <p:spTgt spid="57"/>
                                        </p:tgtEl>
                                        <p:attrNameLst>
                                          <p:attrName>style.visibility</p:attrName>
                                        </p:attrNameLst>
                                      </p:cBhvr>
                                      <p:to>
                                        <p:strVal val="visible"/>
                                      </p:to>
                                    </p:set>
                                    <p:animEffect transition="in" filter="fade">
                                      <p:cBhvr>
                                        <p:cTn id="90" dur="1000"/>
                                        <p:tgtEl>
                                          <p:spTgt spid="57"/>
                                        </p:tgtEl>
                                      </p:cBhvr>
                                    </p:animEffect>
                                  </p:childTnLst>
                                </p:cTn>
                              </p:par>
                              <p:par>
                                <p:cTn id="91" presetID="10" presetClass="entr" presetSubtype="0" fill="hold" nodeType="with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1000"/>
                                        <p:tgtEl>
                                          <p:spTgt spid="13"/>
                                        </p:tgtEl>
                                      </p:cBhvr>
                                    </p:animEffect>
                                  </p:childTnLst>
                                </p:cTn>
                              </p:par>
                              <p:par>
                                <p:cTn id="94" presetID="10" presetClass="entr" presetSubtype="0" fill="hold"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5" grpId="0" animBg="1"/>
      <p:bldP spid="16" grpId="0" animBg="1"/>
      <p:bldP spid="18" grpId="0" animBg="1"/>
      <p:bldP spid="34" grpId="0" animBg="1"/>
      <p:bldP spid="35" grpId="0" animBg="1"/>
      <p:bldP spid="36" grpId="0" animBg="1"/>
      <p:bldP spid="37" grpId="0" animBg="1"/>
      <p:bldP spid="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642918"/>
            <a:ext cx="7901014" cy="4525963"/>
          </a:xfrm>
        </p:spPr>
        <p:txBody>
          <a:bodyPr>
            <a:normAutofit fontScale="85000" lnSpcReduction="10000"/>
          </a:bodyPr>
          <a:lstStyle/>
          <a:p>
            <a:pPr lvl="0">
              <a:buNone/>
            </a:pPr>
            <a:r>
              <a:rPr lang="es-ES" b="1" dirty="0" smtClean="0">
                <a:effectLst>
                  <a:outerShdw blurRad="38100" dist="38100" dir="2700000" algn="tl">
                    <a:srgbClr val="000000">
                      <a:alpha val="43137"/>
                    </a:srgbClr>
                  </a:outerShdw>
                </a:effectLst>
              </a:rPr>
              <a:t>1. Correcta clasificación.</a:t>
            </a:r>
          </a:p>
          <a:p>
            <a:pPr lvl="0"/>
            <a:r>
              <a:rPr lang="es-ES" dirty="0" smtClean="0">
                <a:effectLst>
                  <a:outerShdw blurRad="38100" dist="38100" dir="2700000" algn="tl">
                    <a:srgbClr val="000000">
                      <a:alpha val="43137"/>
                    </a:srgbClr>
                  </a:outerShdw>
                </a:effectLst>
              </a:rPr>
              <a:t>En el caso de distintos compuestos líquidos mezclados, deberá determinarse cuál es el mayoritario y en qué proporción se encuentra. Se procederá a etiquetar el residuo con el grupo de dicho componente en lugar de con el grupo 1 como se hacía hasta ahora.</a:t>
            </a:r>
          </a:p>
          <a:p>
            <a:pPr lvl="0"/>
            <a:r>
              <a:rPr lang="es-ES" dirty="0" smtClean="0">
                <a:effectLst>
                  <a:outerShdw blurRad="38100" dist="38100" dir="2700000" algn="tl">
                    <a:srgbClr val="000000">
                      <a:alpha val="43137"/>
                    </a:srgbClr>
                  </a:outerShdw>
                </a:effectLst>
              </a:rPr>
              <a:t>Excepción: que exista algún compuesto especialmente tóxico o peligroso.</a:t>
            </a:r>
          </a:p>
          <a:p>
            <a:pPr lvl="0"/>
            <a:r>
              <a:rPr lang="es-ES" b="1" u="sng" dirty="0" smtClean="0">
                <a:effectLst>
                  <a:outerShdw blurRad="38100" dist="38100" dir="2700000" algn="tl">
                    <a:srgbClr val="000000">
                      <a:alpha val="43137"/>
                    </a:srgbClr>
                  </a:outerShdw>
                </a:effectLst>
              </a:rPr>
              <a:t>Siguiendo esta medida, se ahorra en gestión de residuos.</a:t>
            </a:r>
            <a:endParaRPr lang="es-ES"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1071546"/>
            <a:ext cx="7901014" cy="3740145"/>
          </a:xfrm>
        </p:spPr>
        <p:txBody>
          <a:bodyPr>
            <a:normAutofit fontScale="92500" lnSpcReduction="10000"/>
          </a:bodyPr>
          <a:lstStyle/>
          <a:p>
            <a:pPr lvl="0">
              <a:buNone/>
            </a:pPr>
            <a:r>
              <a:rPr lang="es-ES" b="1" dirty="0" smtClean="0">
                <a:effectLst>
                  <a:outerShdw blurRad="38100" dist="38100" dir="2700000" algn="tl">
                    <a:srgbClr val="000000">
                      <a:alpha val="43137"/>
                    </a:srgbClr>
                  </a:outerShdw>
                </a:effectLst>
              </a:rPr>
              <a:t>1. Correcta clasificación.</a:t>
            </a:r>
          </a:p>
          <a:p>
            <a:pPr lvl="0"/>
            <a:r>
              <a:rPr lang="es-ES" dirty="0" smtClean="0">
                <a:effectLst>
                  <a:outerShdw blurRad="38100" dist="38100" dir="2700000" algn="tl">
                    <a:srgbClr val="000000">
                      <a:alpha val="43137"/>
                    </a:srgbClr>
                  </a:outerShdw>
                </a:effectLst>
              </a:rPr>
              <a:t>Por norma general, no se admitirán para su gestión los envases etiquetados como “Residuo desconocido”. Se debe averiguar, al menos, la naturaleza del mismo (ácido, base, disolvente, sal, etc.).</a:t>
            </a:r>
          </a:p>
          <a:p>
            <a:pPr lvl="0"/>
            <a:r>
              <a:rPr lang="es-ES" b="1" dirty="0" smtClean="0">
                <a:effectLst>
                  <a:outerShdw blurRad="38100" dist="38100" dir="2700000" algn="tl">
                    <a:srgbClr val="000000">
                      <a:alpha val="43137"/>
                    </a:srgbClr>
                  </a:outerShdw>
                </a:effectLst>
              </a:rPr>
              <a:t>Siguiendo esta medida, se ahorra en gestión de </a:t>
            </a:r>
            <a:r>
              <a:rPr lang="es-ES" b="1" dirty="0" err="1" smtClean="0">
                <a:effectLst>
                  <a:outerShdw blurRad="38100" dist="38100" dir="2700000" algn="tl">
                    <a:srgbClr val="000000">
                      <a:alpha val="43137"/>
                    </a:srgbClr>
                  </a:outerShdw>
                </a:effectLst>
              </a:rPr>
              <a:t>RPs.</a:t>
            </a:r>
            <a:endParaRPr lang="es-ES"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428604"/>
            <a:ext cx="8229600" cy="3214710"/>
          </a:xfrm>
        </p:spPr>
        <p:txBody>
          <a:bodyPr>
            <a:normAutofit/>
          </a:bodyPr>
          <a:lstStyle/>
          <a:p>
            <a:pPr lvl="0">
              <a:buNone/>
            </a:pPr>
            <a:r>
              <a:rPr lang="es-ES" sz="2800" b="1" dirty="0" smtClean="0">
                <a:effectLst>
                  <a:outerShdw blurRad="38100" dist="38100" dir="2700000" algn="tl">
                    <a:srgbClr val="000000">
                      <a:alpha val="43137"/>
                    </a:srgbClr>
                  </a:outerShdw>
                </a:effectLst>
              </a:rPr>
              <a:t>2. Optimización de envases.</a:t>
            </a:r>
          </a:p>
          <a:p>
            <a:pPr lvl="0"/>
            <a:r>
              <a:rPr lang="es-ES" sz="2800" dirty="0" smtClean="0">
                <a:effectLst>
                  <a:outerShdw blurRad="38100" dist="38100" dir="2700000" algn="tl">
                    <a:srgbClr val="000000">
                      <a:alpha val="43137"/>
                    </a:srgbClr>
                  </a:outerShdw>
                </a:effectLst>
              </a:rPr>
              <a:t>Si se generan varios envases de tipo P1, P4 y/o P10, iguales o combinados, </a:t>
            </a:r>
            <a:r>
              <a:rPr lang="es-ES" sz="2800" b="1" u="sng" dirty="0" smtClean="0">
                <a:effectLst>
                  <a:outerShdw blurRad="38100" dist="38100" dir="2700000" algn="tl">
                    <a:srgbClr val="000000">
                      <a:alpha val="43137"/>
                    </a:srgbClr>
                  </a:outerShdw>
                </a:effectLst>
              </a:rPr>
              <a:t>con el mismo contenido de residuos</a:t>
            </a:r>
            <a:r>
              <a:rPr lang="es-ES" sz="2800" dirty="0" smtClean="0">
                <a:effectLst>
                  <a:outerShdw blurRad="38100" dist="38100" dir="2700000" algn="tl">
                    <a:srgbClr val="000000">
                      <a:alpha val="43137"/>
                    </a:srgbClr>
                  </a:outerShdw>
                </a:effectLst>
              </a:rPr>
              <a:t>, se aconseja disponer de un envase tipo B30 ó B60 o de tipo S25 ó S60 según el grupo de residuo.</a:t>
            </a:r>
          </a:p>
          <a:p>
            <a:pPr lvl="1"/>
            <a:endParaRPr lang="es-ES" dirty="0">
              <a:solidFill>
                <a:schemeClr val="bg1"/>
              </a:solidFill>
              <a:effectLst>
                <a:outerShdw blurRad="38100" dist="38100" dir="2700000" algn="tl">
                  <a:srgbClr val="000000">
                    <a:alpha val="43137"/>
                  </a:srgbClr>
                </a:outerShdw>
              </a:effectLst>
            </a:endParaRPr>
          </a:p>
        </p:txBody>
      </p:sp>
      <p:pic>
        <p:nvPicPr>
          <p:cNvPr id="24" name="23 Imagen" descr="B60.jpg"/>
          <p:cNvPicPr>
            <a:picLocks noChangeAspect="1"/>
          </p:cNvPicPr>
          <p:nvPr/>
        </p:nvPicPr>
        <p:blipFill>
          <a:blip r:embed="rId2" cstate="print">
            <a:clrChange>
              <a:clrFrom>
                <a:srgbClr val="FFFFFF"/>
              </a:clrFrom>
              <a:clrTo>
                <a:srgbClr val="FFFFFF">
                  <a:alpha val="0"/>
                </a:srgbClr>
              </a:clrTo>
            </a:clrChange>
          </a:blip>
          <a:stretch>
            <a:fillRect/>
          </a:stretch>
        </p:blipFill>
        <p:spPr>
          <a:xfrm>
            <a:off x="6215074" y="3085971"/>
            <a:ext cx="1143008" cy="2371616"/>
          </a:xfrm>
          <a:prstGeom prst="rect">
            <a:avLst/>
          </a:prstGeom>
        </p:spPr>
      </p:pic>
      <p:sp>
        <p:nvSpPr>
          <p:cNvPr id="31" name="30 CuadroTexto"/>
          <p:cNvSpPr txBox="1"/>
          <p:nvPr/>
        </p:nvSpPr>
        <p:spPr>
          <a:xfrm>
            <a:off x="6715140" y="3857627"/>
            <a:ext cx="642942"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B60</a:t>
            </a:r>
            <a:endParaRPr lang="es-ES" b="1" dirty="0">
              <a:solidFill>
                <a:schemeClr val="bg1"/>
              </a:solidFill>
              <a:effectLst>
                <a:outerShdw blurRad="38100" dist="38100" dir="2700000" algn="tl">
                  <a:srgbClr val="000000">
                    <a:alpha val="43137"/>
                  </a:srgbClr>
                </a:outerShdw>
              </a:effectLst>
            </a:endParaRPr>
          </a:p>
        </p:txBody>
      </p:sp>
      <p:pic>
        <p:nvPicPr>
          <p:cNvPr id="68" name="67 Imagen" descr="P4.gif"/>
          <p:cNvPicPr>
            <a:picLocks noChangeAspect="1"/>
          </p:cNvPicPr>
          <p:nvPr/>
        </p:nvPicPr>
        <p:blipFill>
          <a:blip r:embed="rId3" cstate="print"/>
          <a:stretch>
            <a:fillRect/>
          </a:stretch>
        </p:blipFill>
        <p:spPr>
          <a:xfrm>
            <a:off x="1357290" y="3571875"/>
            <a:ext cx="857256" cy="896761"/>
          </a:xfrm>
          <a:prstGeom prst="rect">
            <a:avLst/>
          </a:prstGeom>
        </p:spPr>
      </p:pic>
      <p:pic>
        <p:nvPicPr>
          <p:cNvPr id="69" name="68 Imagen" descr="P4.gif"/>
          <p:cNvPicPr>
            <a:picLocks noChangeAspect="1"/>
          </p:cNvPicPr>
          <p:nvPr/>
        </p:nvPicPr>
        <p:blipFill>
          <a:blip r:embed="rId3" cstate="print"/>
          <a:stretch>
            <a:fillRect/>
          </a:stretch>
        </p:blipFill>
        <p:spPr>
          <a:xfrm>
            <a:off x="1928794" y="3571875"/>
            <a:ext cx="857256" cy="896761"/>
          </a:xfrm>
          <a:prstGeom prst="rect">
            <a:avLst/>
          </a:prstGeom>
        </p:spPr>
      </p:pic>
      <p:pic>
        <p:nvPicPr>
          <p:cNvPr id="70" name="69 Imagen" descr="P4.gif"/>
          <p:cNvPicPr>
            <a:picLocks noChangeAspect="1"/>
          </p:cNvPicPr>
          <p:nvPr/>
        </p:nvPicPr>
        <p:blipFill>
          <a:blip r:embed="rId3" cstate="print"/>
          <a:stretch>
            <a:fillRect/>
          </a:stretch>
        </p:blipFill>
        <p:spPr>
          <a:xfrm>
            <a:off x="2500298" y="3571875"/>
            <a:ext cx="857256" cy="896761"/>
          </a:xfrm>
          <a:prstGeom prst="rect">
            <a:avLst/>
          </a:prstGeom>
        </p:spPr>
      </p:pic>
      <p:pic>
        <p:nvPicPr>
          <p:cNvPr id="71" name="70 Imagen" descr="P4.gif"/>
          <p:cNvPicPr>
            <a:picLocks noChangeAspect="1"/>
          </p:cNvPicPr>
          <p:nvPr/>
        </p:nvPicPr>
        <p:blipFill>
          <a:blip r:embed="rId3" cstate="print"/>
          <a:stretch>
            <a:fillRect/>
          </a:stretch>
        </p:blipFill>
        <p:spPr>
          <a:xfrm>
            <a:off x="3071802" y="3571875"/>
            <a:ext cx="857256" cy="896761"/>
          </a:xfrm>
          <a:prstGeom prst="rect">
            <a:avLst/>
          </a:prstGeom>
        </p:spPr>
      </p:pic>
      <p:pic>
        <p:nvPicPr>
          <p:cNvPr id="72" name="71 Imagen" descr="P4.gif"/>
          <p:cNvPicPr>
            <a:picLocks noChangeAspect="1"/>
          </p:cNvPicPr>
          <p:nvPr/>
        </p:nvPicPr>
        <p:blipFill>
          <a:blip r:embed="rId3" cstate="print"/>
          <a:stretch>
            <a:fillRect/>
          </a:stretch>
        </p:blipFill>
        <p:spPr>
          <a:xfrm>
            <a:off x="3643306" y="3571875"/>
            <a:ext cx="857256" cy="896761"/>
          </a:xfrm>
          <a:prstGeom prst="rect">
            <a:avLst/>
          </a:prstGeom>
        </p:spPr>
      </p:pic>
      <p:pic>
        <p:nvPicPr>
          <p:cNvPr id="74" name="73 Imagen" descr="P4.gif"/>
          <p:cNvPicPr>
            <a:picLocks noChangeAspect="1"/>
          </p:cNvPicPr>
          <p:nvPr/>
        </p:nvPicPr>
        <p:blipFill>
          <a:blip r:embed="rId3" cstate="print"/>
          <a:stretch>
            <a:fillRect/>
          </a:stretch>
        </p:blipFill>
        <p:spPr>
          <a:xfrm>
            <a:off x="1357290" y="4000503"/>
            <a:ext cx="857256" cy="896761"/>
          </a:xfrm>
          <a:prstGeom prst="rect">
            <a:avLst/>
          </a:prstGeom>
        </p:spPr>
      </p:pic>
      <p:pic>
        <p:nvPicPr>
          <p:cNvPr id="75" name="74 Imagen" descr="P4.gif"/>
          <p:cNvPicPr>
            <a:picLocks noChangeAspect="1"/>
          </p:cNvPicPr>
          <p:nvPr/>
        </p:nvPicPr>
        <p:blipFill>
          <a:blip r:embed="rId3" cstate="print"/>
          <a:stretch>
            <a:fillRect/>
          </a:stretch>
        </p:blipFill>
        <p:spPr>
          <a:xfrm>
            <a:off x="1928794" y="4000503"/>
            <a:ext cx="857256" cy="896761"/>
          </a:xfrm>
          <a:prstGeom prst="rect">
            <a:avLst/>
          </a:prstGeom>
        </p:spPr>
      </p:pic>
      <p:pic>
        <p:nvPicPr>
          <p:cNvPr id="76" name="75 Imagen" descr="P4.gif"/>
          <p:cNvPicPr>
            <a:picLocks noChangeAspect="1"/>
          </p:cNvPicPr>
          <p:nvPr/>
        </p:nvPicPr>
        <p:blipFill>
          <a:blip r:embed="rId3" cstate="print"/>
          <a:stretch>
            <a:fillRect/>
          </a:stretch>
        </p:blipFill>
        <p:spPr>
          <a:xfrm>
            <a:off x="2500298" y="4000503"/>
            <a:ext cx="857256" cy="896761"/>
          </a:xfrm>
          <a:prstGeom prst="rect">
            <a:avLst/>
          </a:prstGeom>
        </p:spPr>
      </p:pic>
      <p:pic>
        <p:nvPicPr>
          <p:cNvPr id="77" name="76 Imagen" descr="P4.gif"/>
          <p:cNvPicPr>
            <a:picLocks noChangeAspect="1"/>
          </p:cNvPicPr>
          <p:nvPr/>
        </p:nvPicPr>
        <p:blipFill>
          <a:blip r:embed="rId3" cstate="print"/>
          <a:stretch>
            <a:fillRect/>
          </a:stretch>
        </p:blipFill>
        <p:spPr>
          <a:xfrm>
            <a:off x="3071802" y="4000503"/>
            <a:ext cx="857256" cy="896761"/>
          </a:xfrm>
          <a:prstGeom prst="rect">
            <a:avLst/>
          </a:prstGeom>
        </p:spPr>
      </p:pic>
      <p:pic>
        <p:nvPicPr>
          <p:cNvPr id="78" name="77 Imagen" descr="P4.gif"/>
          <p:cNvPicPr>
            <a:picLocks noChangeAspect="1"/>
          </p:cNvPicPr>
          <p:nvPr/>
        </p:nvPicPr>
        <p:blipFill>
          <a:blip r:embed="rId3" cstate="print"/>
          <a:stretch>
            <a:fillRect/>
          </a:stretch>
        </p:blipFill>
        <p:spPr>
          <a:xfrm>
            <a:off x="3643306" y="4000503"/>
            <a:ext cx="857256" cy="896761"/>
          </a:xfrm>
          <a:prstGeom prst="rect">
            <a:avLst/>
          </a:prstGeom>
        </p:spPr>
      </p:pic>
      <p:pic>
        <p:nvPicPr>
          <p:cNvPr id="79" name="78 Imagen" descr="P4.gif"/>
          <p:cNvPicPr>
            <a:picLocks noChangeAspect="1"/>
          </p:cNvPicPr>
          <p:nvPr/>
        </p:nvPicPr>
        <p:blipFill>
          <a:blip r:embed="rId3" cstate="print"/>
          <a:stretch>
            <a:fillRect/>
          </a:stretch>
        </p:blipFill>
        <p:spPr>
          <a:xfrm>
            <a:off x="1357290" y="4429131"/>
            <a:ext cx="857256" cy="896761"/>
          </a:xfrm>
          <a:prstGeom prst="rect">
            <a:avLst/>
          </a:prstGeom>
        </p:spPr>
      </p:pic>
      <p:pic>
        <p:nvPicPr>
          <p:cNvPr id="80" name="79 Imagen" descr="P4.gif"/>
          <p:cNvPicPr>
            <a:picLocks noChangeAspect="1"/>
          </p:cNvPicPr>
          <p:nvPr/>
        </p:nvPicPr>
        <p:blipFill>
          <a:blip r:embed="rId3" cstate="print"/>
          <a:stretch>
            <a:fillRect/>
          </a:stretch>
        </p:blipFill>
        <p:spPr>
          <a:xfrm>
            <a:off x="1928794" y="4429131"/>
            <a:ext cx="857256" cy="896761"/>
          </a:xfrm>
          <a:prstGeom prst="rect">
            <a:avLst/>
          </a:prstGeom>
        </p:spPr>
      </p:pic>
      <p:pic>
        <p:nvPicPr>
          <p:cNvPr id="81" name="80 Imagen" descr="P4.gif"/>
          <p:cNvPicPr>
            <a:picLocks noChangeAspect="1"/>
          </p:cNvPicPr>
          <p:nvPr/>
        </p:nvPicPr>
        <p:blipFill>
          <a:blip r:embed="rId3" cstate="print"/>
          <a:stretch>
            <a:fillRect/>
          </a:stretch>
        </p:blipFill>
        <p:spPr>
          <a:xfrm>
            <a:off x="2500298" y="4429131"/>
            <a:ext cx="857256" cy="896761"/>
          </a:xfrm>
          <a:prstGeom prst="rect">
            <a:avLst/>
          </a:prstGeom>
        </p:spPr>
      </p:pic>
      <p:pic>
        <p:nvPicPr>
          <p:cNvPr id="82" name="81 Imagen" descr="P4.gif"/>
          <p:cNvPicPr>
            <a:picLocks noChangeAspect="1"/>
          </p:cNvPicPr>
          <p:nvPr/>
        </p:nvPicPr>
        <p:blipFill>
          <a:blip r:embed="rId3" cstate="print"/>
          <a:stretch>
            <a:fillRect/>
          </a:stretch>
        </p:blipFill>
        <p:spPr>
          <a:xfrm>
            <a:off x="3071802" y="4429131"/>
            <a:ext cx="857256" cy="896761"/>
          </a:xfrm>
          <a:prstGeom prst="rect">
            <a:avLst/>
          </a:prstGeom>
        </p:spPr>
      </p:pic>
      <p:pic>
        <p:nvPicPr>
          <p:cNvPr id="83" name="82 Imagen" descr="P4.gif"/>
          <p:cNvPicPr>
            <a:picLocks noChangeAspect="1"/>
          </p:cNvPicPr>
          <p:nvPr/>
        </p:nvPicPr>
        <p:blipFill>
          <a:blip r:embed="rId3" cstate="print"/>
          <a:stretch>
            <a:fillRect/>
          </a:stretch>
        </p:blipFill>
        <p:spPr>
          <a:xfrm>
            <a:off x="3643306" y="4429131"/>
            <a:ext cx="857256" cy="896761"/>
          </a:xfrm>
          <a:prstGeom prst="rect">
            <a:avLst/>
          </a:prstGeom>
        </p:spPr>
      </p:pic>
      <p:sp>
        <p:nvSpPr>
          <p:cNvPr id="84" name="83 CuadroTexto"/>
          <p:cNvSpPr txBox="1"/>
          <p:nvPr/>
        </p:nvSpPr>
        <p:spPr>
          <a:xfrm>
            <a:off x="4786314" y="3071809"/>
            <a:ext cx="1000132" cy="2400657"/>
          </a:xfrm>
          <a:prstGeom prst="rect">
            <a:avLst/>
          </a:prstGeom>
          <a:noFill/>
        </p:spPr>
        <p:txBody>
          <a:bodyPr wrap="square" rtlCol="0">
            <a:spAutoFit/>
          </a:bodyPr>
          <a:lstStyle/>
          <a:p>
            <a:r>
              <a:rPr lang="es-ES" sz="15000" b="1" dirty="0" smtClean="0">
                <a:effectLst>
                  <a:outerShdw blurRad="38100" dist="38100" dir="2700000" algn="tl">
                    <a:srgbClr val="000000">
                      <a:alpha val="43137"/>
                    </a:srgbClr>
                  </a:outerShdw>
                </a:effectLst>
              </a:rPr>
              <a:t>=</a:t>
            </a:r>
            <a:endParaRPr lang="es-ES" sz="15000" b="1" dirty="0">
              <a:effectLst>
                <a:outerShdw blurRad="38100" dist="38100" dir="2700000" algn="tl">
                  <a:srgbClr val="000000">
                    <a:alpha val="43137"/>
                  </a:srgbClr>
                </a:outerShdw>
              </a:effectLst>
            </a:endParaRPr>
          </a:p>
        </p:txBody>
      </p:sp>
      <p:sp>
        <p:nvSpPr>
          <p:cNvPr id="85" name="84 CuadroTexto"/>
          <p:cNvSpPr txBox="1"/>
          <p:nvPr/>
        </p:nvSpPr>
        <p:spPr>
          <a:xfrm>
            <a:off x="2409810" y="4167066"/>
            <a:ext cx="714380" cy="369332"/>
          </a:xfrm>
          <a:prstGeom prst="rect">
            <a:avLst/>
          </a:prstGeom>
          <a:noFill/>
        </p:spPr>
        <p:txBody>
          <a:bodyPr wrap="square" rtlCol="0">
            <a:spAutoFit/>
          </a:bodyPr>
          <a:lstStyle/>
          <a:p>
            <a:r>
              <a:rPr lang="es-ES" b="1" dirty="0" smtClean="0">
                <a:solidFill>
                  <a:srgbClr val="006600"/>
                </a:solidFill>
                <a:effectLst>
                  <a:outerShdw blurRad="38100" dist="38100" dir="2700000" algn="tl">
                    <a:srgbClr val="000000">
                      <a:alpha val="43137"/>
                    </a:srgbClr>
                  </a:outerShdw>
                </a:effectLst>
              </a:rPr>
              <a:t>P4</a:t>
            </a:r>
            <a:endParaRPr lang="es-ES" b="1" dirty="0">
              <a:solidFill>
                <a:srgbClr val="0066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10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childTnLst>
                                </p:cTn>
                              </p:par>
                              <p:par>
                                <p:cTn id="14" presetID="10" presetClass="entr" presetSubtype="0"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fade">
                                      <p:cBhvr>
                                        <p:cTn id="16" dur="1000"/>
                                        <p:tgtEl>
                                          <p:spTgt spid="69"/>
                                        </p:tgtEl>
                                      </p:cBhvr>
                                    </p:animEffect>
                                  </p:childTnLst>
                                </p:cTn>
                              </p:par>
                              <p:par>
                                <p:cTn id="17" presetID="10" presetClass="entr" presetSubtype="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1000"/>
                                        <p:tgtEl>
                                          <p:spTgt spid="70"/>
                                        </p:tgtEl>
                                      </p:cBhvr>
                                    </p:animEffect>
                                  </p:childTnLst>
                                </p:cTn>
                              </p:par>
                              <p:par>
                                <p:cTn id="20" presetID="10" presetClass="entr" presetSubtype="0" fill="hold" nodeType="withEffect">
                                  <p:stCondLst>
                                    <p:cond delay="0"/>
                                  </p:stCondLst>
                                  <p:childTnLst>
                                    <p:set>
                                      <p:cBhvr>
                                        <p:cTn id="21" dur="1" fill="hold">
                                          <p:stCondLst>
                                            <p:cond delay="0"/>
                                          </p:stCondLst>
                                        </p:cTn>
                                        <p:tgtEl>
                                          <p:spTgt spid="71"/>
                                        </p:tgtEl>
                                        <p:attrNameLst>
                                          <p:attrName>style.visibility</p:attrName>
                                        </p:attrNameLst>
                                      </p:cBhvr>
                                      <p:to>
                                        <p:strVal val="visible"/>
                                      </p:to>
                                    </p:set>
                                    <p:animEffect transition="in" filter="fade">
                                      <p:cBhvr>
                                        <p:cTn id="22" dur="1000"/>
                                        <p:tgtEl>
                                          <p:spTgt spid="71"/>
                                        </p:tgtEl>
                                      </p:cBhvr>
                                    </p:animEffect>
                                  </p:childTnLst>
                                </p:cTn>
                              </p:par>
                              <p:par>
                                <p:cTn id="23" presetID="10"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1000"/>
                                        <p:tgtEl>
                                          <p:spTgt spid="72"/>
                                        </p:tgtEl>
                                      </p:cBhvr>
                                    </p:animEffect>
                                  </p:childTnLst>
                                </p:cTn>
                              </p:par>
                              <p:par>
                                <p:cTn id="26" presetID="10" presetClass="entr" presetSubtype="0" fill="hold" nodeType="with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1000"/>
                                        <p:tgtEl>
                                          <p:spTgt spid="74"/>
                                        </p:tgtEl>
                                      </p:cBhvr>
                                    </p:animEffect>
                                  </p:childTnLst>
                                </p:cTn>
                              </p:par>
                              <p:par>
                                <p:cTn id="29" presetID="10" presetClass="entr" presetSubtype="0"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fade">
                                      <p:cBhvr>
                                        <p:cTn id="31" dur="1000"/>
                                        <p:tgtEl>
                                          <p:spTgt spid="75"/>
                                        </p:tgtEl>
                                      </p:cBhvr>
                                    </p:animEffect>
                                  </p:childTnLst>
                                </p:cTn>
                              </p:par>
                              <p:par>
                                <p:cTn id="32" presetID="10" presetClass="entr" presetSubtype="0"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Effect transition="in" filter="fade">
                                      <p:cBhvr>
                                        <p:cTn id="34" dur="1000"/>
                                        <p:tgtEl>
                                          <p:spTgt spid="76"/>
                                        </p:tgtEl>
                                      </p:cBhvr>
                                    </p:animEffect>
                                  </p:childTnLst>
                                </p:cTn>
                              </p:par>
                              <p:par>
                                <p:cTn id="35" presetID="10" presetClass="entr" presetSubtype="0" fill="hold" nodeType="with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1000"/>
                                        <p:tgtEl>
                                          <p:spTgt spid="77"/>
                                        </p:tgtEl>
                                      </p:cBhvr>
                                    </p:animEffect>
                                  </p:childTnLst>
                                </p:cTn>
                              </p:par>
                              <p:par>
                                <p:cTn id="38" presetID="10"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Effect transition="in" filter="fade">
                                      <p:cBhvr>
                                        <p:cTn id="40" dur="1000"/>
                                        <p:tgtEl>
                                          <p:spTgt spid="78"/>
                                        </p:tgtEl>
                                      </p:cBhvr>
                                    </p:animEffect>
                                  </p:childTnLst>
                                </p:cTn>
                              </p:par>
                              <p:par>
                                <p:cTn id="41" presetID="10" presetClass="entr" presetSubtype="0" fill="hold" nodeType="withEffect">
                                  <p:stCondLst>
                                    <p:cond delay="0"/>
                                  </p:stCondLst>
                                  <p:childTnLst>
                                    <p:set>
                                      <p:cBhvr>
                                        <p:cTn id="42" dur="1" fill="hold">
                                          <p:stCondLst>
                                            <p:cond delay="0"/>
                                          </p:stCondLst>
                                        </p:cTn>
                                        <p:tgtEl>
                                          <p:spTgt spid="79"/>
                                        </p:tgtEl>
                                        <p:attrNameLst>
                                          <p:attrName>style.visibility</p:attrName>
                                        </p:attrNameLst>
                                      </p:cBhvr>
                                      <p:to>
                                        <p:strVal val="visible"/>
                                      </p:to>
                                    </p:set>
                                    <p:animEffect transition="in" filter="fade">
                                      <p:cBhvr>
                                        <p:cTn id="43" dur="1000"/>
                                        <p:tgtEl>
                                          <p:spTgt spid="79"/>
                                        </p:tgtEl>
                                      </p:cBhvr>
                                    </p:animEffect>
                                  </p:childTnLst>
                                </p:cTn>
                              </p:par>
                              <p:par>
                                <p:cTn id="44" presetID="10" presetClass="entr" presetSubtype="0" fill="hold" nodeType="withEffect">
                                  <p:stCondLst>
                                    <p:cond delay="0"/>
                                  </p:stCondLst>
                                  <p:childTnLst>
                                    <p:set>
                                      <p:cBhvr>
                                        <p:cTn id="45" dur="1" fill="hold">
                                          <p:stCondLst>
                                            <p:cond delay="0"/>
                                          </p:stCondLst>
                                        </p:cTn>
                                        <p:tgtEl>
                                          <p:spTgt spid="80"/>
                                        </p:tgtEl>
                                        <p:attrNameLst>
                                          <p:attrName>style.visibility</p:attrName>
                                        </p:attrNameLst>
                                      </p:cBhvr>
                                      <p:to>
                                        <p:strVal val="visible"/>
                                      </p:to>
                                    </p:set>
                                    <p:animEffect transition="in" filter="fade">
                                      <p:cBhvr>
                                        <p:cTn id="46" dur="1000"/>
                                        <p:tgtEl>
                                          <p:spTgt spid="80"/>
                                        </p:tgtEl>
                                      </p:cBhvr>
                                    </p:animEffect>
                                  </p:childTnLst>
                                </p:cTn>
                              </p:par>
                              <p:par>
                                <p:cTn id="47" presetID="10" presetClass="entr" presetSubtype="0" fill="hold" nodeType="with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childTnLst>
                                </p:cTn>
                              </p:par>
                              <p:par>
                                <p:cTn id="50" presetID="10" presetClass="entr" presetSubtype="0"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fade">
                                      <p:cBhvr>
                                        <p:cTn id="52" dur="1000"/>
                                        <p:tgtEl>
                                          <p:spTgt spid="82"/>
                                        </p:tgtEl>
                                      </p:cBhvr>
                                    </p:animEffect>
                                  </p:childTnLst>
                                </p:cTn>
                              </p:par>
                              <p:par>
                                <p:cTn id="53" presetID="10" presetClass="entr" presetSubtype="0" fill="hold" nodeType="with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fade">
                                      <p:cBhvr>
                                        <p:cTn id="55" dur="1000"/>
                                        <p:tgtEl>
                                          <p:spTgt spid="8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fade">
                                      <p:cBhvr>
                                        <p:cTn id="58" dur="1000"/>
                                        <p:tgtEl>
                                          <p:spTgt spid="8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5"/>
                                        </p:tgtEl>
                                        <p:attrNameLst>
                                          <p:attrName>style.visibility</p:attrName>
                                        </p:attrNameLst>
                                      </p:cBhvr>
                                      <p:to>
                                        <p:strVal val="visible"/>
                                      </p:to>
                                    </p:set>
                                    <p:animEffect transition="in" filter="fade">
                                      <p:cBhvr>
                                        <p:cTn id="61"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84" grpId="0"/>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643042" y="2928934"/>
            <a:ext cx="1785950" cy="2400657"/>
          </a:xfrm>
          <a:prstGeom prst="rect">
            <a:avLst/>
          </a:prstGeom>
          <a:noFill/>
        </p:spPr>
        <p:txBody>
          <a:bodyPr wrap="square" rtlCol="0">
            <a:spAutoFit/>
          </a:bodyPr>
          <a:lstStyle/>
          <a:p>
            <a:r>
              <a:rPr lang="es-ES" sz="10400" b="1" dirty="0" smtClean="0">
                <a:effectLst>
                  <a:outerShdw blurRad="38100" dist="38100" dir="2700000" algn="tl">
                    <a:srgbClr val="000000">
                      <a:alpha val="43137"/>
                    </a:srgbClr>
                  </a:outerShdw>
                </a:effectLst>
              </a:rPr>
              <a:t> </a:t>
            </a:r>
            <a:r>
              <a:rPr lang="es-ES" sz="15000" b="1" dirty="0" smtClean="0">
                <a:effectLst>
                  <a:outerShdw blurRad="38100" dist="38100" dir="2700000" algn="tl">
                    <a:srgbClr val="000000">
                      <a:alpha val="43137"/>
                    </a:srgbClr>
                  </a:outerShdw>
                </a:effectLst>
              </a:rPr>
              <a:t>+</a:t>
            </a:r>
            <a:endParaRPr lang="es-ES" sz="15000" b="1" dirty="0">
              <a:effectLst>
                <a:outerShdw blurRad="38100" dist="38100" dir="2700000" algn="tl">
                  <a:srgbClr val="000000">
                    <a:alpha val="43137"/>
                  </a:srgbClr>
                </a:outerShdw>
              </a:effectLst>
            </a:endParaRPr>
          </a:p>
        </p:txBody>
      </p:sp>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500042"/>
            <a:ext cx="8229600" cy="2571768"/>
          </a:xfrm>
        </p:spPr>
        <p:txBody>
          <a:bodyPr>
            <a:normAutofit lnSpcReduction="10000"/>
          </a:bodyPr>
          <a:lstStyle/>
          <a:p>
            <a:pPr lvl="0">
              <a:buNone/>
            </a:pPr>
            <a:r>
              <a:rPr lang="es-ES" sz="2800" b="1" dirty="0" smtClean="0">
                <a:effectLst>
                  <a:outerShdw blurRad="38100" dist="38100" dir="2700000" algn="tl">
                    <a:srgbClr val="000000">
                      <a:alpha val="43137"/>
                    </a:srgbClr>
                  </a:outerShdw>
                </a:effectLst>
              </a:rPr>
              <a:t>2. Optimización de envases.</a:t>
            </a:r>
          </a:p>
          <a:p>
            <a:pPr lvl="0"/>
            <a:r>
              <a:rPr lang="es-ES" sz="2800" dirty="0" smtClean="0">
                <a:effectLst>
                  <a:outerShdw blurRad="38100" dist="38100" dir="2700000" algn="tl">
                    <a:srgbClr val="000000">
                      <a:alpha val="43137"/>
                    </a:srgbClr>
                  </a:outerShdw>
                </a:effectLst>
              </a:rPr>
              <a:t>Si se generan varias unidades de envases B30 o S25 </a:t>
            </a:r>
            <a:r>
              <a:rPr lang="es-ES" sz="2800" b="1" u="sng" dirty="0" smtClean="0">
                <a:effectLst>
                  <a:outerShdw blurRad="38100" dist="38100" dir="2700000" algn="tl">
                    <a:srgbClr val="000000">
                      <a:alpha val="43137"/>
                    </a:srgbClr>
                  </a:outerShdw>
                </a:effectLst>
              </a:rPr>
              <a:t>con el mismo contenido de residuos</a:t>
            </a:r>
            <a:r>
              <a:rPr lang="es-ES" sz="2800" dirty="0" smtClean="0">
                <a:effectLst>
                  <a:outerShdw blurRad="38100" dist="38100" dir="2700000" algn="tl">
                    <a:srgbClr val="000000">
                      <a:alpha val="43137"/>
                    </a:srgbClr>
                  </a:outerShdw>
                </a:effectLst>
              </a:rPr>
              <a:t>, se aconseja disponer de un envase tipo B60 ó S60 para evitar generar varios envases pequeños iguales.</a:t>
            </a:r>
          </a:p>
        </p:txBody>
      </p:sp>
      <p:pic>
        <p:nvPicPr>
          <p:cNvPr id="11" name="10 Imagen" descr="S60.gif"/>
          <p:cNvPicPr>
            <a:picLocks noChangeAspect="1"/>
          </p:cNvPicPr>
          <p:nvPr/>
        </p:nvPicPr>
        <p:blipFill>
          <a:blip r:embed="rId2" cstate="print"/>
          <a:stretch>
            <a:fillRect/>
          </a:stretch>
        </p:blipFill>
        <p:spPr>
          <a:xfrm>
            <a:off x="6055593" y="2957509"/>
            <a:ext cx="1445365" cy="2373290"/>
          </a:xfrm>
          <a:prstGeom prst="rect">
            <a:avLst/>
          </a:prstGeom>
        </p:spPr>
      </p:pic>
      <p:pic>
        <p:nvPicPr>
          <p:cNvPr id="12" name="11 Imagen" descr="S30.gif"/>
          <p:cNvPicPr>
            <a:picLocks noChangeAspect="1"/>
          </p:cNvPicPr>
          <p:nvPr/>
        </p:nvPicPr>
        <p:blipFill>
          <a:blip r:embed="rId3" cstate="print"/>
          <a:stretch>
            <a:fillRect/>
          </a:stretch>
        </p:blipFill>
        <p:spPr>
          <a:xfrm>
            <a:off x="785786" y="3443162"/>
            <a:ext cx="1143008" cy="1878917"/>
          </a:xfrm>
          <a:prstGeom prst="rect">
            <a:avLst/>
          </a:prstGeom>
        </p:spPr>
      </p:pic>
      <p:pic>
        <p:nvPicPr>
          <p:cNvPr id="13" name="12 Imagen" descr="S30.gif"/>
          <p:cNvPicPr>
            <a:picLocks noChangeAspect="1"/>
          </p:cNvPicPr>
          <p:nvPr/>
        </p:nvPicPr>
        <p:blipFill>
          <a:blip r:embed="rId3" cstate="print"/>
          <a:stretch>
            <a:fillRect/>
          </a:stretch>
        </p:blipFill>
        <p:spPr>
          <a:xfrm>
            <a:off x="3214678" y="3443162"/>
            <a:ext cx="1143008" cy="1878917"/>
          </a:xfrm>
          <a:prstGeom prst="rect">
            <a:avLst/>
          </a:prstGeom>
        </p:spPr>
      </p:pic>
      <p:sp>
        <p:nvSpPr>
          <p:cNvPr id="15" name="14 CuadroTexto"/>
          <p:cNvSpPr txBox="1"/>
          <p:nvPr/>
        </p:nvSpPr>
        <p:spPr>
          <a:xfrm>
            <a:off x="6543689" y="4029079"/>
            <a:ext cx="642942"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S60</a:t>
            </a:r>
            <a:endParaRPr lang="es-ES" b="1" dirty="0">
              <a:solidFill>
                <a:schemeClr val="bg1"/>
              </a:solidFill>
              <a:effectLst>
                <a:outerShdw blurRad="38100" dist="38100" dir="2700000" algn="tl">
                  <a:srgbClr val="000000">
                    <a:alpha val="43137"/>
                  </a:srgbClr>
                </a:outerShdw>
              </a:effectLst>
            </a:endParaRPr>
          </a:p>
        </p:txBody>
      </p:sp>
      <p:sp>
        <p:nvSpPr>
          <p:cNvPr id="16" name="15 CuadroTexto"/>
          <p:cNvSpPr txBox="1"/>
          <p:nvPr/>
        </p:nvSpPr>
        <p:spPr>
          <a:xfrm>
            <a:off x="3557580" y="4205167"/>
            <a:ext cx="642942"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S25</a:t>
            </a:r>
            <a:endParaRPr lang="es-ES" b="1" dirty="0">
              <a:solidFill>
                <a:schemeClr val="bg1"/>
              </a:solidFill>
              <a:effectLst>
                <a:outerShdw blurRad="38100" dist="38100" dir="2700000" algn="tl">
                  <a:srgbClr val="000000">
                    <a:alpha val="43137"/>
                  </a:srgbClr>
                </a:outerShdw>
              </a:effectLst>
            </a:endParaRPr>
          </a:p>
        </p:txBody>
      </p:sp>
      <p:sp>
        <p:nvSpPr>
          <p:cNvPr id="18" name="17 CuadroTexto"/>
          <p:cNvSpPr txBox="1"/>
          <p:nvPr/>
        </p:nvSpPr>
        <p:spPr>
          <a:xfrm>
            <a:off x="1090588" y="4214693"/>
            <a:ext cx="642942"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S25</a:t>
            </a:r>
            <a:endParaRPr lang="es-ES" b="1" dirty="0">
              <a:solidFill>
                <a:schemeClr val="bg1"/>
              </a:solidFill>
              <a:effectLst>
                <a:outerShdw blurRad="38100" dist="38100" dir="2700000" algn="tl">
                  <a:srgbClr val="000000">
                    <a:alpha val="43137"/>
                  </a:srgbClr>
                </a:outerShdw>
              </a:effectLst>
            </a:endParaRPr>
          </a:p>
        </p:txBody>
      </p:sp>
      <p:sp>
        <p:nvSpPr>
          <p:cNvPr id="19" name="18 CuadroTexto"/>
          <p:cNvSpPr txBox="1"/>
          <p:nvPr/>
        </p:nvSpPr>
        <p:spPr>
          <a:xfrm>
            <a:off x="4643438" y="2931945"/>
            <a:ext cx="1276360" cy="2400657"/>
          </a:xfrm>
          <a:prstGeom prst="rect">
            <a:avLst/>
          </a:prstGeom>
          <a:noFill/>
        </p:spPr>
        <p:txBody>
          <a:bodyPr wrap="square" rtlCol="0">
            <a:spAutoFit/>
          </a:bodyPr>
          <a:lstStyle/>
          <a:p>
            <a:r>
              <a:rPr lang="es-ES" sz="15000" b="1" dirty="0" smtClean="0">
                <a:effectLst>
                  <a:outerShdw blurRad="38100" dist="38100" dir="2700000" algn="tl">
                    <a:srgbClr val="000000">
                      <a:alpha val="43137"/>
                    </a:srgbClr>
                  </a:outerShdw>
                </a:effectLst>
              </a:rPr>
              <a:t>=</a:t>
            </a:r>
            <a:endParaRPr lang="es-ES" sz="150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8" grpId="0"/>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428604"/>
            <a:ext cx="8229600" cy="2571768"/>
          </a:xfrm>
        </p:spPr>
        <p:txBody>
          <a:bodyPr>
            <a:normAutofit lnSpcReduction="10000"/>
          </a:bodyPr>
          <a:lstStyle/>
          <a:p>
            <a:pPr lvl="0">
              <a:buNone/>
            </a:pPr>
            <a:r>
              <a:rPr lang="es-ES" sz="2800" b="1" dirty="0" smtClean="0">
                <a:effectLst>
                  <a:outerShdw blurRad="38100" dist="38100" dir="2700000" algn="tl">
                    <a:srgbClr val="000000">
                      <a:alpha val="43137"/>
                    </a:srgbClr>
                  </a:outerShdw>
                </a:effectLst>
              </a:rPr>
              <a:t>2. Optimización de envases.</a:t>
            </a:r>
          </a:p>
          <a:p>
            <a:pPr lvl="0"/>
            <a:r>
              <a:rPr lang="es-ES" sz="2800" dirty="0" smtClean="0">
                <a:effectLst>
                  <a:outerShdw blurRad="38100" dist="38100" dir="2700000" algn="tl">
                    <a:srgbClr val="000000">
                      <a:alpha val="43137"/>
                    </a:srgbClr>
                  </a:outerShdw>
                </a:effectLst>
              </a:rPr>
              <a:t>Si se generan varias garrafas de tipo L5 ó L10 con el mismo residuo, debe valorarse la posibilidad de disponer de garrafas L25 para dicho residuo, atendiendo a la velocidad y periodicidad de generación del mismo.</a:t>
            </a:r>
          </a:p>
        </p:txBody>
      </p:sp>
      <p:pic>
        <p:nvPicPr>
          <p:cNvPr id="11" name="10 Imagen" descr="garrafa.gif"/>
          <p:cNvPicPr>
            <a:picLocks noChangeAspect="1"/>
          </p:cNvPicPr>
          <p:nvPr/>
        </p:nvPicPr>
        <p:blipFill>
          <a:blip r:embed="rId2" cstate="print"/>
          <a:stretch>
            <a:fillRect/>
          </a:stretch>
        </p:blipFill>
        <p:spPr>
          <a:xfrm>
            <a:off x="5143504" y="3643313"/>
            <a:ext cx="1062030" cy="1376281"/>
          </a:xfrm>
          <a:prstGeom prst="rect">
            <a:avLst/>
          </a:prstGeom>
        </p:spPr>
      </p:pic>
      <p:pic>
        <p:nvPicPr>
          <p:cNvPr id="12" name="11 Imagen" descr="garrafa.gif"/>
          <p:cNvPicPr>
            <a:picLocks noChangeAspect="1"/>
          </p:cNvPicPr>
          <p:nvPr/>
        </p:nvPicPr>
        <p:blipFill>
          <a:blip r:embed="rId2" cstate="print"/>
          <a:stretch>
            <a:fillRect/>
          </a:stretch>
        </p:blipFill>
        <p:spPr>
          <a:xfrm>
            <a:off x="2571736" y="3357561"/>
            <a:ext cx="518116" cy="671425"/>
          </a:xfrm>
          <a:prstGeom prst="rect">
            <a:avLst/>
          </a:prstGeom>
        </p:spPr>
      </p:pic>
      <p:sp>
        <p:nvSpPr>
          <p:cNvPr id="13" name="12 CuadroTexto"/>
          <p:cNvSpPr txBox="1"/>
          <p:nvPr/>
        </p:nvSpPr>
        <p:spPr>
          <a:xfrm>
            <a:off x="2714612" y="4143379"/>
            <a:ext cx="500066"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L5</a:t>
            </a:r>
            <a:endParaRPr lang="es-ES" b="1" dirty="0">
              <a:solidFill>
                <a:schemeClr val="bg1"/>
              </a:solidFill>
              <a:effectLst>
                <a:outerShdw blurRad="38100" dist="38100" dir="2700000" algn="tl">
                  <a:srgbClr val="000000">
                    <a:alpha val="43137"/>
                  </a:srgbClr>
                </a:outerShdw>
              </a:effectLst>
            </a:endParaRPr>
          </a:p>
        </p:txBody>
      </p:sp>
      <p:sp>
        <p:nvSpPr>
          <p:cNvPr id="14" name="13 CuadroTexto"/>
          <p:cNvSpPr txBox="1"/>
          <p:nvPr/>
        </p:nvSpPr>
        <p:spPr>
          <a:xfrm>
            <a:off x="5538794" y="4233776"/>
            <a:ext cx="642942" cy="369332"/>
          </a:xfrm>
          <a:prstGeom prst="rect">
            <a:avLst/>
          </a:prstGeom>
          <a:noFill/>
        </p:spPr>
        <p:txBody>
          <a:bodyPr wrap="square" rtlCol="0">
            <a:spAutoFit/>
          </a:bodyPr>
          <a:lstStyle/>
          <a:p>
            <a:r>
              <a:rPr lang="es-ES" b="1" dirty="0" smtClean="0">
                <a:solidFill>
                  <a:srgbClr val="006600"/>
                </a:solidFill>
                <a:effectLst>
                  <a:outerShdw blurRad="38100" dist="38100" dir="2700000" algn="tl">
                    <a:srgbClr val="000000">
                      <a:alpha val="43137"/>
                    </a:srgbClr>
                  </a:outerShdw>
                </a:effectLst>
              </a:rPr>
              <a:t>L25</a:t>
            </a:r>
            <a:endParaRPr lang="es-ES" b="1" dirty="0">
              <a:solidFill>
                <a:srgbClr val="006600"/>
              </a:solidFill>
              <a:effectLst>
                <a:outerShdw blurRad="38100" dist="38100" dir="2700000" algn="tl">
                  <a:srgbClr val="000000">
                    <a:alpha val="43137"/>
                  </a:srgbClr>
                </a:outerShdw>
              </a:effectLst>
            </a:endParaRPr>
          </a:p>
        </p:txBody>
      </p:sp>
      <p:pic>
        <p:nvPicPr>
          <p:cNvPr id="15" name="14 Imagen" descr="garrafa.gif"/>
          <p:cNvPicPr>
            <a:picLocks noChangeAspect="1"/>
          </p:cNvPicPr>
          <p:nvPr/>
        </p:nvPicPr>
        <p:blipFill>
          <a:blip r:embed="rId2" cstate="print"/>
          <a:stretch>
            <a:fillRect/>
          </a:stretch>
        </p:blipFill>
        <p:spPr>
          <a:xfrm>
            <a:off x="3214678" y="3500437"/>
            <a:ext cx="518116" cy="671425"/>
          </a:xfrm>
          <a:prstGeom prst="rect">
            <a:avLst/>
          </a:prstGeom>
        </p:spPr>
      </p:pic>
      <p:pic>
        <p:nvPicPr>
          <p:cNvPr id="16" name="15 Imagen" descr="garrafa.gif"/>
          <p:cNvPicPr>
            <a:picLocks noChangeAspect="1"/>
          </p:cNvPicPr>
          <p:nvPr/>
        </p:nvPicPr>
        <p:blipFill>
          <a:blip r:embed="rId2" cstate="print"/>
          <a:stretch>
            <a:fillRect/>
          </a:stretch>
        </p:blipFill>
        <p:spPr>
          <a:xfrm>
            <a:off x="2071670" y="4071941"/>
            <a:ext cx="518116" cy="671425"/>
          </a:xfrm>
          <a:prstGeom prst="rect">
            <a:avLst/>
          </a:prstGeom>
        </p:spPr>
      </p:pic>
      <p:pic>
        <p:nvPicPr>
          <p:cNvPr id="18" name="17 Imagen" descr="garrafa.gif"/>
          <p:cNvPicPr>
            <a:picLocks noChangeAspect="1"/>
          </p:cNvPicPr>
          <p:nvPr/>
        </p:nvPicPr>
        <p:blipFill>
          <a:blip r:embed="rId2" cstate="print"/>
          <a:stretch>
            <a:fillRect/>
          </a:stretch>
        </p:blipFill>
        <p:spPr>
          <a:xfrm>
            <a:off x="2643174" y="4643445"/>
            <a:ext cx="518116" cy="671425"/>
          </a:xfrm>
          <a:prstGeom prst="rect">
            <a:avLst/>
          </a:prstGeom>
        </p:spPr>
      </p:pic>
      <p:pic>
        <p:nvPicPr>
          <p:cNvPr id="19" name="18 Imagen" descr="garrafa.gif"/>
          <p:cNvPicPr>
            <a:picLocks noChangeAspect="1"/>
          </p:cNvPicPr>
          <p:nvPr/>
        </p:nvPicPr>
        <p:blipFill>
          <a:blip r:embed="rId2" cstate="print"/>
          <a:stretch>
            <a:fillRect/>
          </a:stretch>
        </p:blipFill>
        <p:spPr>
          <a:xfrm>
            <a:off x="3286116" y="4429131"/>
            <a:ext cx="518116" cy="671425"/>
          </a:xfrm>
          <a:prstGeom prst="rect">
            <a:avLst/>
          </a:prstGeom>
        </p:spPr>
      </p:pic>
      <p:sp>
        <p:nvSpPr>
          <p:cNvPr id="20" name="19 CuadroTexto"/>
          <p:cNvSpPr txBox="1"/>
          <p:nvPr/>
        </p:nvSpPr>
        <p:spPr>
          <a:xfrm>
            <a:off x="3900483" y="3000371"/>
            <a:ext cx="1000132" cy="2400657"/>
          </a:xfrm>
          <a:prstGeom prst="rect">
            <a:avLst/>
          </a:prstGeom>
          <a:noFill/>
        </p:spPr>
        <p:txBody>
          <a:bodyPr wrap="square" rtlCol="0">
            <a:spAutoFit/>
          </a:bodyPr>
          <a:lstStyle/>
          <a:p>
            <a:r>
              <a:rPr lang="es-ES" sz="15000" b="1" dirty="0" smtClean="0">
                <a:effectLst>
                  <a:outerShdw blurRad="38100" dist="38100" dir="2700000" algn="tl">
                    <a:srgbClr val="000000">
                      <a:alpha val="43137"/>
                    </a:srgbClr>
                  </a:outerShdw>
                </a:effectLst>
              </a:rPr>
              <a:t>=</a:t>
            </a:r>
            <a:endParaRPr lang="es-ES" sz="150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10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childTnLst>
                                </p:cTn>
                              </p:par>
                              <p:par>
                                <p:cTn id="20" presetID="10" presetClass="entr" presetSubtype="0"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childTnLst>
                                </p:cTn>
                              </p:par>
                              <p:par>
                                <p:cTn id="23" presetID="10"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785794"/>
            <a:ext cx="7901014" cy="4525963"/>
          </a:xfrm>
        </p:spPr>
        <p:txBody>
          <a:bodyPr>
            <a:normAutofit fontScale="92500" lnSpcReduction="10000"/>
          </a:bodyPr>
          <a:lstStyle/>
          <a:p>
            <a:pPr lvl="0">
              <a:buNone/>
            </a:pPr>
            <a:r>
              <a:rPr lang="es-ES" b="1" dirty="0" smtClean="0">
                <a:effectLst>
                  <a:outerShdw blurRad="38100" dist="38100" dir="2700000" algn="tl">
                    <a:srgbClr val="000000">
                      <a:alpha val="43137"/>
                    </a:srgbClr>
                  </a:outerShdw>
                </a:effectLst>
              </a:rPr>
              <a:t>2. Optimización de envases.</a:t>
            </a:r>
          </a:p>
          <a:p>
            <a:pPr lvl="0"/>
            <a:r>
              <a:rPr lang="es-ES" dirty="0" smtClean="0">
                <a:effectLst>
                  <a:outerShdw blurRad="38100" dist="38100" dir="2700000" algn="tl">
                    <a:srgbClr val="000000">
                      <a:alpha val="43137"/>
                    </a:srgbClr>
                  </a:outerShdw>
                </a:effectLst>
              </a:rPr>
              <a:t>Los envases suministrados deberán llenarse para aprovechar su capacidad al máximo, siempre que se haga en condiciones de seguridad, excepto los envases L25, los cuales se llenarán, como máximo, hasta el 75% por seguridad y por prevención de lesiones durante la manipulación.</a:t>
            </a:r>
          </a:p>
          <a:p>
            <a:pPr lvl="0"/>
            <a:r>
              <a:rPr lang="es-ES" b="1" dirty="0" smtClean="0">
                <a:effectLst>
                  <a:outerShdw blurRad="38100" dist="38100" dir="2700000" algn="tl">
                    <a:srgbClr val="000000">
                      <a:alpha val="43137"/>
                    </a:srgbClr>
                  </a:outerShdw>
                </a:effectLst>
              </a:rPr>
              <a:t>Siguiendo esta medida, se ahorra en envases.</a:t>
            </a:r>
            <a:endParaRPr lang="es-ES"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571480"/>
            <a:ext cx="8229600" cy="1143008"/>
          </a:xfrm>
        </p:spPr>
        <p:txBody>
          <a:bodyPr>
            <a:normAutofit/>
          </a:bodyPr>
          <a:lstStyle/>
          <a:p>
            <a:pPr lvl="0">
              <a:buNone/>
            </a:pPr>
            <a:r>
              <a:rPr lang="es-ES" b="1" dirty="0" smtClean="0">
                <a:effectLst>
                  <a:outerShdw blurRad="38100" dist="38100" dir="2700000" algn="tl">
                    <a:srgbClr val="000000">
                      <a:alpha val="43137"/>
                    </a:srgbClr>
                  </a:outerShdw>
                </a:effectLst>
              </a:rPr>
              <a:t>2. Optimización de envases. Reutilización de envases de vidrio vacíos.</a:t>
            </a:r>
          </a:p>
        </p:txBody>
      </p:sp>
      <p:sp>
        <p:nvSpPr>
          <p:cNvPr id="11" name="10 CuadroTexto"/>
          <p:cNvSpPr txBox="1"/>
          <p:nvPr/>
        </p:nvSpPr>
        <p:spPr>
          <a:xfrm>
            <a:off x="2847963" y="2928934"/>
            <a:ext cx="571504" cy="369332"/>
          </a:xfrm>
          <a:prstGeom prst="rect">
            <a:avLst/>
          </a:prstGeom>
          <a:noFill/>
          <a:ln>
            <a:noFill/>
          </a:ln>
        </p:spPr>
        <p:txBody>
          <a:bodyPr wrap="square" rtlCol="0">
            <a:spAutoFit/>
          </a:bodyPr>
          <a:lstStyle/>
          <a:p>
            <a:r>
              <a:rPr lang="es-ES" b="1" dirty="0" smtClean="0">
                <a:effectLst>
                  <a:outerShdw blurRad="38100" dist="38100" dir="2700000" algn="tl">
                    <a:srgbClr val="000000">
                      <a:alpha val="43137"/>
                    </a:srgbClr>
                  </a:outerShdw>
                </a:effectLst>
              </a:rPr>
              <a:t>SÍ</a:t>
            </a:r>
            <a:endParaRPr lang="es-ES" b="1" dirty="0">
              <a:effectLst>
                <a:outerShdw blurRad="38100" dist="38100" dir="2700000" algn="tl">
                  <a:srgbClr val="000000">
                    <a:alpha val="43137"/>
                  </a:srgbClr>
                </a:outerShdw>
              </a:effectLst>
            </a:endParaRPr>
          </a:p>
        </p:txBody>
      </p:sp>
      <p:sp>
        <p:nvSpPr>
          <p:cNvPr id="12" name="11 Proceso"/>
          <p:cNvSpPr/>
          <p:nvPr/>
        </p:nvSpPr>
        <p:spPr>
          <a:xfrm>
            <a:off x="928662" y="2285992"/>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Envases vacíos de vidrio</a:t>
            </a:r>
            <a:endParaRPr lang="es-ES" sz="1400" b="1" dirty="0">
              <a:effectLst>
                <a:outerShdw blurRad="38100" dist="38100" dir="2700000" algn="tl">
                  <a:srgbClr val="000000">
                    <a:alpha val="43137"/>
                  </a:srgbClr>
                </a:outerShdw>
              </a:effectLst>
            </a:endParaRPr>
          </a:p>
        </p:txBody>
      </p:sp>
      <p:sp>
        <p:nvSpPr>
          <p:cNvPr id="13" name="12 Decisión"/>
          <p:cNvSpPr/>
          <p:nvPr/>
        </p:nvSpPr>
        <p:spPr>
          <a:xfrm>
            <a:off x="500034" y="3500438"/>
            <a:ext cx="2357454" cy="928694"/>
          </a:xfrm>
          <a:prstGeom prst="flowChartDecision">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¿Mayor de 1 litro?</a:t>
            </a:r>
            <a:endParaRPr lang="es-ES" sz="1400" b="1" dirty="0">
              <a:effectLst>
                <a:outerShdw blurRad="38100" dist="38100" dir="2700000" algn="tl">
                  <a:srgbClr val="000000">
                    <a:alpha val="43137"/>
                  </a:srgbClr>
                </a:outerShdw>
              </a:effectLst>
            </a:endParaRPr>
          </a:p>
        </p:txBody>
      </p:sp>
      <p:sp>
        <p:nvSpPr>
          <p:cNvPr id="14" name="13 Proceso"/>
          <p:cNvSpPr/>
          <p:nvPr/>
        </p:nvSpPr>
        <p:spPr>
          <a:xfrm>
            <a:off x="3214678" y="2857496"/>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Reutilizable para…</a:t>
            </a:r>
            <a:endParaRPr lang="es-ES" sz="1400" b="1" dirty="0">
              <a:effectLst>
                <a:outerShdw blurRad="38100" dist="38100" dir="2700000" algn="tl">
                  <a:srgbClr val="000000">
                    <a:alpha val="43137"/>
                  </a:srgbClr>
                </a:outerShdw>
              </a:effectLst>
            </a:endParaRPr>
          </a:p>
        </p:txBody>
      </p:sp>
      <p:cxnSp>
        <p:nvCxnSpPr>
          <p:cNvPr id="19" name="18 Conector recto"/>
          <p:cNvCxnSpPr>
            <a:stCxn id="12" idx="2"/>
            <a:endCxn id="13" idx="0"/>
          </p:cNvCxnSpPr>
          <p:nvPr/>
        </p:nvCxnSpPr>
        <p:spPr>
          <a:xfrm rot="5400000">
            <a:off x="1464447" y="3286124"/>
            <a:ext cx="4286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a:stCxn id="13" idx="3"/>
            <a:endCxn id="14" idx="1"/>
          </p:cNvCxnSpPr>
          <p:nvPr/>
        </p:nvCxnSpPr>
        <p:spPr>
          <a:xfrm flipV="1">
            <a:off x="2857488" y="3250405"/>
            <a:ext cx="357190" cy="7143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a:stCxn id="82" idx="1"/>
            <a:endCxn id="13" idx="3"/>
          </p:cNvCxnSpPr>
          <p:nvPr/>
        </p:nvCxnSpPr>
        <p:spPr>
          <a:xfrm rot="10800000">
            <a:off x="2857488" y="3964785"/>
            <a:ext cx="357190" cy="71438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2724137" y="4764655"/>
            <a:ext cx="571504" cy="369332"/>
          </a:xfrm>
          <a:prstGeom prst="rect">
            <a:avLst/>
          </a:prstGeom>
          <a:noFill/>
          <a:ln>
            <a:noFill/>
          </a:ln>
        </p:spPr>
        <p:txBody>
          <a:bodyPr wrap="square" rtlCol="0">
            <a:spAutoFit/>
          </a:bodyPr>
          <a:lstStyle/>
          <a:p>
            <a:r>
              <a:rPr lang="es-ES" b="1" dirty="0" smtClean="0">
                <a:effectLst>
                  <a:outerShdw blurRad="38100" dist="38100" dir="2700000" algn="tl">
                    <a:srgbClr val="000000">
                      <a:alpha val="43137"/>
                    </a:srgbClr>
                  </a:outerShdw>
                </a:effectLst>
              </a:rPr>
              <a:t>NO</a:t>
            </a:r>
            <a:endParaRPr lang="es-ES" b="1" dirty="0">
              <a:effectLst>
                <a:outerShdw blurRad="38100" dist="38100" dir="2700000" algn="tl">
                  <a:srgbClr val="000000">
                    <a:alpha val="43137"/>
                  </a:srgbClr>
                </a:outerShdw>
              </a:effectLst>
            </a:endParaRPr>
          </a:p>
        </p:txBody>
      </p:sp>
      <p:sp>
        <p:nvSpPr>
          <p:cNvPr id="49" name="48 Proceso"/>
          <p:cNvSpPr/>
          <p:nvPr/>
        </p:nvSpPr>
        <p:spPr>
          <a:xfrm>
            <a:off x="5072066" y="3357562"/>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 residuos de laboratorio</a:t>
            </a:r>
            <a:endParaRPr lang="es-ES" sz="1400" b="1" dirty="0">
              <a:effectLst>
                <a:outerShdw blurRad="38100" dist="38100" dir="2700000" algn="tl">
                  <a:srgbClr val="000000">
                    <a:alpha val="43137"/>
                  </a:srgbClr>
                </a:outerShdw>
              </a:effectLst>
            </a:endParaRPr>
          </a:p>
        </p:txBody>
      </p:sp>
      <p:sp>
        <p:nvSpPr>
          <p:cNvPr id="50" name="49 Proceso"/>
          <p:cNvSpPr/>
          <p:nvPr/>
        </p:nvSpPr>
        <p:spPr>
          <a:xfrm>
            <a:off x="5072066" y="2428868"/>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…disoluciones y preparados</a:t>
            </a:r>
            <a:endParaRPr lang="es-ES" sz="1400" b="1" dirty="0">
              <a:effectLst>
                <a:outerShdw blurRad="38100" dist="38100" dir="2700000" algn="tl">
                  <a:srgbClr val="000000">
                    <a:alpha val="43137"/>
                  </a:srgbClr>
                </a:outerShdw>
              </a:effectLst>
            </a:endParaRPr>
          </a:p>
        </p:txBody>
      </p:sp>
      <p:cxnSp>
        <p:nvCxnSpPr>
          <p:cNvPr id="57" name="56 Conector recto"/>
          <p:cNvCxnSpPr>
            <a:stCxn id="14" idx="3"/>
            <a:endCxn id="50" idx="1"/>
          </p:cNvCxnSpPr>
          <p:nvPr/>
        </p:nvCxnSpPr>
        <p:spPr>
          <a:xfrm flipV="1">
            <a:off x="4714876" y="2821777"/>
            <a:ext cx="357190" cy="4286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59 Conector recto"/>
          <p:cNvCxnSpPr>
            <a:stCxn id="14" idx="3"/>
            <a:endCxn id="49" idx="1"/>
          </p:cNvCxnSpPr>
          <p:nvPr/>
        </p:nvCxnSpPr>
        <p:spPr>
          <a:xfrm>
            <a:off x="4714876" y="3250405"/>
            <a:ext cx="357190" cy="5000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81 Proceso"/>
          <p:cNvSpPr/>
          <p:nvPr/>
        </p:nvSpPr>
        <p:spPr>
          <a:xfrm>
            <a:off x="3214678" y="4286256"/>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Reutilizable para…</a:t>
            </a:r>
            <a:endParaRPr lang="es-ES" sz="1400" b="1" dirty="0">
              <a:effectLst>
                <a:outerShdw blurRad="38100" dist="38100" dir="2700000" algn="tl">
                  <a:srgbClr val="000000">
                    <a:alpha val="43137"/>
                  </a:srgbClr>
                </a:outerShdw>
              </a:effectLst>
            </a:endParaRPr>
          </a:p>
        </p:txBody>
      </p:sp>
      <p:sp>
        <p:nvSpPr>
          <p:cNvPr id="83" name="82 Proceso"/>
          <p:cNvSpPr/>
          <p:nvPr/>
        </p:nvSpPr>
        <p:spPr>
          <a:xfrm>
            <a:off x="5072066" y="4286256"/>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…disoluciones y preparados</a:t>
            </a:r>
            <a:endParaRPr lang="es-ES" sz="1400" b="1" dirty="0">
              <a:effectLst>
                <a:outerShdw blurRad="38100" dist="38100" dir="2700000" algn="tl">
                  <a:srgbClr val="000000">
                    <a:alpha val="43137"/>
                  </a:srgbClr>
                </a:outerShdw>
              </a:effectLst>
            </a:endParaRPr>
          </a:p>
        </p:txBody>
      </p:sp>
      <p:cxnSp>
        <p:nvCxnSpPr>
          <p:cNvPr id="84" name="83 Conector recto"/>
          <p:cNvCxnSpPr>
            <a:stCxn id="82" idx="3"/>
            <a:endCxn id="83" idx="1"/>
          </p:cNvCxnSpPr>
          <p:nvPr/>
        </p:nvCxnSpPr>
        <p:spPr>
          <a:xfrm>
            <a:off x="4714876" y="4679165"/>
            <a:ext cx="35719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99 Proceso"/>
          <p:cNvSpPr/>
          <p:nvPr/>
        </p:nvSpPr>
        <p:spPr>
          <a:xfrm>
            <a:off x="7000892" y="3357562"/>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INSERVIBLES</a:t>
            </a:r>
          </a:p>
          <a:p>
            <a:pPr algn="ctr"/>
            <a:r>
              <a:rPr lang="es-ES" sz="1400" b="1" dirty="0" smtClean="0">
                <a:effectLst>
                  <a:outerShdw blurRad="38100" dist="38100" dir="2700000" algn="tl">
                    <a:srgbClr val="000000">
                      <a:alpha val="43137"/>
                    </a:srgbClr>
                  </a:outerShdw>
                </a:effectLst>
                <a:sym typeface="Wingdings" pitchFamily="2" charset="2"/>
              </a:rPr>
              <a:t> Siguiente punto</a:t>
            </a:r>
            <a:endParaRPr lang="es-ES" sz="1400" b="1" dirty="0">
              <a:effectLst>
                <a:outerShdw blurRad="38100" dist="38100" dir="2700000" algn="tl">
                  <a:srgbClr val="000000">
                    <a:alpha val="43137"/>
                  </a:srgbClr>
                </a:outerShdw>
              </a:effectLst>
            </a:endParaRPr>
          </a:p>
        </p:txBody>
      </p:sp>
      <p:cxnSp>
        <p:nvCxnSpPr>
          <p:cNvPr id="101" name="100 Conector recto"/>
          <p:cNvCxnSpPr>
            <a:stCxn id="100" idx="1"/>
            <a:endCxn id="50" idx="3"/>
          </p:cNvCxnSpPr>
          <p:nvPr/>
        </p:nvCxnSpPr>
        <p:spPr>
          <a:xfrm rot="10800000">
            <a:off x="6572264" y="2821777"/>
            <a:ext cx="428628" cy="92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4" name="103 Conector recto"/>
          <p:cNvCxnSpPr>
            <a:stCxn id="49" idx="3"/>
            <a:endCxn id="100" idx="1"/>
          </p:cNvCxnSpPr>
          <p:nvPr/>
        </p:nvCxnSpPr>
        <p:spPr>
          <a:xfrm>
            <a:off x="6572264" y="3750471"/>
            <a:ext cx="4286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7" name="106 Conector recto"/>
          <p:cNvCxnSpPr>
            <a:stCxn id="83" idx="3"/>
            <a:endCxn id="100" idx="1"/>
          </p:cNvCxnSpPr>
          <p:nvPr/>
        </p:nvCxnSpPr>
        <p:spPr>
          <a:xfrm flipV="1">
            <a:off x="6572264" y="3750471"/>
            <a:ext cx="428628" cy="9286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2"/>
                                        </p:tgtEl>
                                        <p:attrNameLst>
                                          <p:attrName>style.visibility</p:attrName>
                                        </p:attrNameLst>
                                      </p:cBhvr>
                                      <p:to>
                                        <p:strVal val="visible"/>
                                      </p:to>
                                    </p:set>
                                    <p:animEffect transition="in" filter="fade">
                                      <p:cBhvr>
                                        <p:cTn id="23" dur="1000"/>
                                        <p:tgtEl>
                                          <p:spTgt spid="82"/>
                                        </p:tgtEl>
                                      </p:cBhvr>
                                    </p:animEffect>
                                  </p:childTnLst>
                                </p:cTn>
                              </p:par>
                              <p:par>
                                <p:cTn id="24" presetID="10" presetClass="entr" presetSubtype="0" fill="hold"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fade">
                                      <p:cBhvr>
                                        <p:cTn id="26" dur="1000"/>
                                        <p:tgtEl>
                                          <p:spTgt spid="8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1000"/>
                                        <p:tgtEl>
                                          <p:spTgt spid="8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childTnLst>
                                </p:cTn>
                              </p:par>
                              <p:par>
                                <p:cTn id="44" presetID="10" presetClass="entr" presetSubtype="0"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Effect transition="in" filter="fade">
                                      <p:cBhvr>
                                        <p:cTn id="46" dur="1000"/>
                                        <p:tgtEl>
                                          <p:spTgt spid="57"/>
                                        </p:tgtEl>
                                      </p:cBhvr>
                                    </p:animEffect>
                                  </p:childTnLst>
                                </p:cTn>
                              </p:par>
                              <p:par>
                                <p:cTn id="47" presetID="10"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1000"/>
                                        <p:tgtEl>
                                          <p:spTgt spid="6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1000"/>
                                        <p:tgtEl>
                                          <p:spTgt spid="5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1000"/>
                                        <p:tgtEl>
                                          <p:spTgt spid="49"/>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1000"/>
                                        <p:tgtEl>
                                          <p:spTgt spid="101"/>
                                        </p:tgtEl>
                                      </p:cBhvr>
                                    </p:animEffect>
                                  </p:childTnLst>
                                </p:cTn>
                              </p:par>
                              <p:par>
                                <p:cTn id="61" presetID="10" presetClass="entr" presetSubtype="0" fill="hold"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fade">
                                      <p:cBhvr>
                                        <p:cTn id="63" dur="1000"/>
                                        <p:tgtEl>
                                          <p:spTgt spid="104"/>
                                        </p:tgtEl>
                                      </p:cBhvr>
                                    </p:animEffect>
                                  </p:childTnLst>
                                </p:cTn>
                              </p:par>
                              <p:par>
                                <p:cTn id="64" presetID="10" presetClass="entr" presetSubtype="0" fill="hold" nodeType="withEffect">
                                  <p:stCondLst>
                                    <p:cond delay="0"/>
                                  </p:stCondLst>
                                  <p:childTnLst>
                                    <p:set>
                                      <p:cBhvr>
                                        <p:cTn id="65" dur="1" fill="hold">
                                          <p:stCondLst>
                                            <p:cond delay="0"/>
                                          </p:stCondLst>
                                        </p:cTn>
                                        <p:tgtEl>
                                          <p:spTgt spid="107"/>
                                        </p:tgtEl>
                                        <p:attrNameLst>
                                          <p:attrName>style.visibility</p:attrName>
                                        </p:attrNameLst>
                                      </p:cBhvr>
                                      <p:to>
                                        <p:strVal val="visible"/>
                                      </p:to>
                                    </p:set>
                                    <p:animEffect transition="in" filter="fade">
                                      <p:cBhvr>
                                        <p:cTn id="66" dur="1000"/>
                                        <p:tgtEl>
                                          <p:spTgt spid="10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0"/>
                                        </p:tgtEl>
                                        <p:attrNameLst>
                                          <p:attrName>style.visibility</p:attrName>
                                        </p:attrNameLst>
                                      </p:cBhvr>
                                      <p:to>
                                        <p:strVal val="visible"/>
                                      </p:to>
                                    </p:set>
                                    <p:animEffect transition="in" filter="fade">
                                      <p:cBhvr>
                                        <p:cTn id="69"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28" grpId="0"/>
      <p:bldP spid="49" grpId="0" animBg="1"/>
      <p:bldP spid="50" grpId="0" animBg="1"/>
      <p:bldP spid="82" grpId="0" animBg="1"/>
      <p:bldP spid="83" grpId="0" animBg="1"/>
      <p:bldP spid="10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714356"/>
            <a:ext cx="7901014" cy="4525963"/>
          </a:xfrm>
        </p:spPr>
        <p:txBody>
          <a:bodyPr>
            <a:normAutofit fontScale="85000" lnSpcReduction="20000"/>
          </a:bodyPr>
          <a:lstStyle/>
          <a:p>
            <a:pPr lvl="0">
              <a:buNone/>
            </a:pPr>
            <a:r>
              <a:rPr lang="es-ES" b="1" dirty="0" smtClean="0">
                <a:effectLst>
                  <a:outerShdw blurRad="38100" dist="38100" dir="2700000" algn="tl">
                    <a:srgbClr val="000000">
                      <a:alpha val="43137"/>
                    </a:srgbClr>
                  </a:outerShdw>
                </a:effectLst>
              </a:rPr>
              <a:t>3. Casos especiales. Vidrio asimilable a urbano.</a:t>
            </a:r>
          </a:p>
          <a:p>
            <a:pPr lvl="0"/>
            <a:r>
              <a:rPr lang="es-ES" dirty="0" smtClean="0">
                <a:effectLst>
                  <a:outerShdw blurRad="38100" dist="38100" dir="2700000" algn="tl">
                    <a:srgbClr val="000000">
                      <a:alpha val="43137"/>
                    </a:srgbClr>
                  </a:outerShdw>
                </a:effectLst>
              </a:rPr>
              <a:t>Los envases de vidrio completamente vacíos, se lavarán con agua y se gestionarán como vidrio urbano. Se podrán acumular en cajas, que serán retiradas inicialmente por el SEPA para su depósito en los contenedores de vidrio urbano.</a:t>
            </a:r>
          </a:p>
          <a:p>
            <a:pPr lvl="0"/>
            <a:r>
              <a:rPr lang="es-ES" dirty="0" smtClean="0">
                <a:effectLst>
                  <a:outerShdw blurRad="38100" dist="38100" dir="2700000" algn="tl">
                    <a:srgbClr val="000000">
                      <a:alpha val="43137"/>
                    </a:srgbClr>
                  </a:outerShdw>
                </a:effectLst>
              </a:rPr>
              <a:t>Excepciones: vidrio roto y envases con restos de reactivo.</a:t>
            </a:r>
            <a:endParaRPr lang="es-ES" dirty="0" smtClean="0">
              <a:effectLst>
                <a:outerShdw blurRad="38100" dist="38100" dir="2700000" algn="tl">
                  <a:srgbClr val="000000">
                    <a:alpha val="43137"/>
                  </a:srgbClr>
                </a:outerShdw>
              </a:effectLst>
              <a:sym typeface="Wingdings" pitchFamily="2" charset="2"/>
            </a:endParaRPr>
          </a:p>
          <a:p>
            <a:pPr lvl="0"/>
            <a:r>
              <a:rPr lang="es-ES" b="1" u="sng" dirty="0" smtClean="0">
                <a:effectLst>
                  <a:outerShdw blurRad="38100" dist="38100" dir="2700000" algn="tl">
                    <a:srgbClr val="000000">
                      <a:alpha val="43137"/>
                    </a:srgbClr>
                  </a:outerShdw>
                </a:effectLst>
              </a:rPr>
              <a:t>Así, se genera menor cantidad de residuo, se ocupa menos espacio en almacén y se ahorra en gestión de residuos y en adquisición de envases.</a:t>
            </a:r>
            <a:endParaRPr lang="es-ES"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571480"/>
            <a:ext cx="7901014" cy="4525963"/>
          </a:xfrm>
        </p:spPr>
        <p:txBody>
          <a:bodyPr>
            <a:normAutofit fontScale="92500"/>
          </a:bodyPr>
          <a:lstStyle/>
          <a:p>
            <a:pPr lvl="0">
              <a:buNone/>
            </a:pPr>
            <a:r>
              <a:rPr lang="es-ES" sz="3100" b="1" dirty="0" smtClean="0">
                <a:effectLst>
                  <a:outerShdw blurRad="38100" dist="38100" dir="2700000" algn="tl">
                    <a:srgbClr val="000000">
                      <a:alpha val="43137"/>
                    </a:srgbClr>
                  </a:outerShdw>
                </a:effectLst>
              </a:rPr>
              <a:t>3. Casos especiales. Residuos biosanitarios.</a:t>
            </a:r>
          </a:p>
          <a:p>
            <a:pPr lvl="0"/>
            <a:r>
              <a:rPr lang="es-ES" sz="3100" dirty="0" smtClean="0">
                <a:effectLst>
                  <a:outerShdw blurRad="38100" dist="38100" dir="2700000" algn="tl">
                    <a:srgbClr val="000000">
                      <a:alpha val="43137"/>
                    </a:srgbClr>
                  </a:outerShdw>
                </a:effectLst>
              </a:rPr>
              <a:t>Se distinguen 4 tipos. Nos centramos en los dos que se dan en los laboratorios de la UCO.</a:t>
            </a:r>
          </a:p>
          <a:p>
            <a:pPr lvl="1"/>
            <a:r>
              <a:rPr lang="es-ES" u="sng" dirty="0" smtClean="0">
                <a:effectLst>
                  <a:outerShdw blurRad="38100" dist="38100" dir="2700000" algn="tl">
                    <a:srgbClr val="000000">
                      <a:alpha val="43137"/>
                    </a:srgbClr>
                  </a:outerShdw>
                </a:effectLst>
              </a:rPr>
              <a:t>Residuos sanitarios asimilables a urbanos (grupo II):</a:t>
            </a:r>
            <a:r>
              <a:rPr lang="es-ES" dirty="0" smtClean="0">
                <a:effectLst>
                  <a:outerShdw blurRad="38100" dist="38100" dir="2700000" algn="tl">
                    <a:srgbClr val="000000">
                      <a:alpha val="43137"/>
                    </a:srgbClr>
                  </a:outerShdw>
                </a:effectLst>
              </a:rPr>
              <a:t> material de un solo uso contaminado con sangre, secreciones y/o excreciones y que no estén englobados dentro del grupo de los residuos peligrosos sanitarios (grupo III).</a:t>
            </a:r>
          </a:p>
          <a:p>
            <a:pPr lvl="1"/>
            <a:r>
              <a:rPr lang="es-ES" u="sng" dirty="0" smtClean="0">
                <a:effectLst>
                  <a:outerShdw blurRad="38100" dist="38100" dir="2700000" algn="tl">
                    <a:srgbClr val="000000">
                      <a:alpha val="43137"/>
                    </a:srgbClr>
                  </a:outerShdw>
                </a:effectLst>
              </a:rPr>
              <a:t>Dichos residuos no son peligrosos, por lo que se desecharán como residuos urbanos.</a:t>
            </a:r>
            <a:endParaRPr lang="es-ES" u="sng"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5804" y="5715016"/>
            <a:ext cx="8229600" cy="1143000"/>
          </a:xfrm>
        </p:spPr>
        <p:txBody>
          <a:bodyPr>
            <a:normAutofit fontScale="90000"/>
          </a:bodyPr>
          <a:lstStyle/>
          <a:p>
            <a:r>
              <a:rPr lang="es-ES" sz="3700" b="1" dirty="0" smtClean="0">
                <a:ln>
                  <a:solidFill>
                    <a:schemeClr val="bg1"/>
                  </a:solidFill>
                </a:ln>
                <a:solidFill>
                  <a:srgbClr val="006600"/>
                </a:solidFill>
                <a:effectLst>
                  <a:outerShdw blurRad="38100" dist="38100" dir="2700000" algn="tl">
                    <a:srgbClr val="000000">
                      <a:alpha val="43137"/>
                    </a:srgbClr>
                  </a:outerShdw>
                </a:effectLst>
              </a:rPr>
              <a:t>Gestión de Residuos Peligrosos en la UCO</a:t>
            </a:r>
            <a:endParaRPr lang="es-ES" sz="3700" b="1" dirty="0">
              <a:ln>
                <a:solidFill>
                  <a:schemeClr val="bg1"/>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285720" y="500042"/>
            <a:ext cx="8572560" cy="5072098"/>
          </a:xfrm>
        </p:spPr>
        <p:txBody>
          <a:bodyPr>
            <a:noAutofit/>
          </a:bodyPr>
          <a:lstStyle/>
          <a:p>
            <a:r>
              <a:rPr lang="es-ES" sz="2000" b="1" dirty="0" smtClean="0">
                <a:ln w="3175">
                  <a:solidFill>
                    <a:schemeClr val="tx1"/>
                  </a:solidFill>
                </a:ln>
                <a:effectLst>
                  <a:outerShdw blurRad="38100" dist="38100" dir="2700000" algn="tl">
                    <a:srgbClr val="000000">
                      <a:alpha val="43137"/>
                    </a:srgbClr>
                  </a:outerShdw>
                </a:effectLst>
              </a:rPr>
              <a:t>Obligaciones legales de la UCO en materia de residuos peligrosos (Ley 22/2011 de 28 de julio, de residuos y suelos contaminados, art. 17):</a:t>
            </a:r>
          </a:p>
          <a:p>
            <a:endParaRPr lang="es-ES" sz="2000" b="1" dirty="0" smtClean="0">
              <a:ln w="3175">
                <a:solidFill>
                  <a:schemeClr val="tx1"/>
                </a:solidFill>
              </a:ln>
              <a:effectLst>
                <a:outerShdw blurRad="38100" dist="38100" dir="2700000" algn="tl">
                  <a:srgbClr val="000000">
                    <a:alpha val="43137"/>
                  </a:srgbClr>
                </a:outerShdw>
              </a:effectLst>
            </a:endParaRPr>
          </a:p>
          <a:p>
            <a:pPr lvl="1">
              <a:buNone/>
            </a:pPr>
            <a:r>
              <a:rPr lang="es-ES" sz="2000" b="1" dirty="0" smtClean="0">
                <a:ln w="3175">
                  <a:solidFill>
                    <a:schemeClr val="tx1"/>
                  </a:solidFill>
                </a:ln>
                <a:effectLst>
                  <a:outerShdw blurRad="38100" dist="38100" dir="2700000" algn="tl">
                    <a:srgbClr val="000000">
                      <a:alpha val="43137"/>
                    </a:srgbClr>
                  </a:outerShdw>
                </a:effectLst>
              </a:rPr>
              <a:t>1. El productor u otro poseedor inicial de residuos, para asegurar el tratamiento adecuado de sus residuos, estará obligado a:</a:t>
            </a:r>
          </a:p>
          <a:p>
            <a:pPr lvl="1"/>
            <a:endParaRPr lang="es-ES" sz="2000" b="1" dirty="0" smtClean="0">
              <a:ln w="3175">
                <a:solidFill>
                  <a:schemeClr val="tx1"/>
                </a:solidFill>
              </a:ln>
              <a:effectLst>
                <a:outerShdw blurRad="38100" dist="38100" dir="2700000" algn="tl">
                  <a:srgbClr val="000000">
                    <a:alpha val="43137"/>
                  </a:srgbClr>
                </a:outerShdw>
              </a:effectLst>
            </a:endParaRPr>
          </a:p>
          <a:p>
            <a:pPr marL="1371600" lvl="2" indent="-514350">
              <a:buFont typeface="+mj-lt"/>
              <a:buAutoNum type="alphaLcPeriod"/>
            </a:pPr>
            <a:r>
              <a:rPr lang="es-ES" sz="2000" b="1" dirty="0" smtClean="0">
                <a:ln w="3175">
                  <a:solidFill>
                    <a:schemeClr val="tx1"/>
                  </a:solidFill>
                </a:ln>
                <a:effectLst>
                  <a:outerShdw blurRad="38100" dist="38100" dir="2700000" algn="tl">
                    <a:srgbClr val="000000">
                      <a:alpha val="43137"/>
                    </a:srgbClr>
                  </a:outerShdw>
                </a:effectLst>
              </a:rPr>
              <a:t>Realizar el tratamiento de los residuos por sí mismo.</a:t>
            </a:r>
          </a:p>
          <a:p>
            <a:pPr marL="1371600" lvl="2" indent="-514350">
              <a:buFont typeface="+mj-lt"/>
              <a:buAutoNum type="alphaLcPeriod"/>
            </a:pPr>
            <a:r>
              <a:rPr lang="es-ES" sz="2000" b="1" dirty="0" smtClean="0">
                <a:ln w="3175">
                  <a:solidFill>
                    <a:schemeClr val="tx1"/>
                  </a:solidFill>
                </a:ln>
                <a:effectLst>
                  <a:outerShdw blurRad="38100" dist="38100" dir="2700000" algn="tl">
                    <a:srgbClr val="000000">
                      <a:alpha val="43137"/>
                    </a:srgbClr>
                  </a:outerShdw>
                </a:effectLst>
              </a:rPr>
              <a:t>Encargar el tratamiento de sus residuos a un negociante, o a una entidad o empresa, todos ellos registrados conforme a lo establecido en esta Ley.</a:t>
            </a:r>
          </a:p>
          <a:p>
            <a:pPr marL="1371600" lvl="2" indent="-514350">
              <a:buFont typeface="+mj-lt"/>
              <a:buAutoNum type="alphaLcPeriod"/>
            </a:pPr>
            <a:r>
              <a:rPr lang="es-ES" sz="2000" b="1" dirty="0" smtClean="0">
                <a:ln w="3175">
                  <a:solidFill>
                    <a:schemeClr val="tx1"/>
                  </a:solidFill>
                </a:ln>
                <a:effectLst>
                  <a:outerShdw blurRad="38100" dist="38100" dir="2700000" algn="tl">
                    <a:srgbClr val="000000">
                      <a:alpha val="43137"/>
                    </a:srgbClr>
                  </a:outerShdw>
                </a:effectLst>
              </a:rPr>
              <a:t>Entregar los residuos a una entidad pública o privada de recogida de residuos, incluidas las entidades de economía social, para su tratamiento.</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785794"/>
            <a:ext cx="7901014" cy="4572031"/>
          </a:xfrm>
        </p:spPr>
        <p:txBody>
          <a:bodyPr>
            <a:normAutofit fontScale="47500" lnSpcReduction="20000"/>
          </a:bodyPr>
          <a:lstStyle/>
          <a:p>
            <a:pPr lvl="1"/>
            <a:r>
              <a:rPr lang="es-ES" sz="5500" u="sng" dirty="0" smtClean="0">
                <a:effectLst>
                  <a:outerShdw blurRad="38100" dist="38100" dir="2700000" algn="tl">
                    <a:srgbClr val="000000">
                      <a:alpha val="43137"/>
                    </a:srgbClr>
                  </a:outerShdw>
                </a:effectLst>
              </a:rPr>
              <a:t>Residuos peligrosos sanitarios (grupo III)</a:t>
            </a:r>
            <a:r>
              <a:rPr lang="es-ES" sz="5500" dirty="0" smtClean="0">
                <a:effectLst>
                  <a:outerShdw blurRad="38100" dist="38100" dir="2700000" algn="tl">
                    <a:srgbClr val="000000">
                      <a:alpha val="43137"/>
                    </a:srgbClr>
                  </a:outerShdw>
                </a:effectLst>
              </a:rPr>
              <a:t>. Este grupo incluye, entre otros: </a:t>
            </a:r>
          </a:p>
          <a:p>
            <a:pPr lvl="2"/>
            <a:r>
              <a:rPr lang="es-ES" sz="4600" dirty="0" smtClean="0">
                <a:effectLst>
                  <a:outerShdw blurRad="38100" dist="38100" dir="2700000" algn="tl">
                    <a:srgbClr val="000000">
                      <a:alpha val="43137"/>
                    </a:srgbClr>
                  </a:outerShdw>
                </a:effectLst>
              </a:rPr>
              <a:t>residuos cortantes o punzantes (agujas, bisturís, asas, capilares, portas, cubres, pipetas Pasteur y cristal roto en contacto con productos biológicos).</a:t>
            </a:r>
          </a:p>
          <a:p>
            <a:pPr lvl="2"/>
            <a:r>
              <a:rPr lang="es-ES" sz="4600" dirty="0" smtClean="0">
                <a:effectLst>
                  <a:outerShdw blurRad="38100" dist="38100" dir="2700000" algn="tl">
                    <a:srgbClr val="000000">
                      <a:alpha val="43137"/>
                    </a:srgbClr>
                  </a:outerShdw>
                </a:effectLst>
              </a:rPr>
              <a:t>vacunas vivas y atenuadas.</a:t>
            </a:r>
          </a:p>
          <a:p>
            <a:pPr lvl="2"/>
            <a:r>
              <a:rPr lang="es-ES" sz="4600" dirty="0" smtClean="0">
                <a:effectLst>
                  <a:outerShdw blurRad="38100" dist="38100" dir="2700000" algn="tl">
                    <a:srgbClr val="000000">
                      <a:alpha val="43137"/>
                    </a:srgbClr>
                  </a:outerShdw>
                </a:effectLst>
              </a:rPr>
              <a:t>sangre y </a:t>
            </a:r>
            <a:r>
              <a:rPr lang="es-ES" sz="4600" dirty="0" err="1" smtClean="0">
                <a:effectLst>
                  <a:outerShdw blurRad="38100" dist="38100" dir="2700000" algn="tl">
                    <a:srgbClr val="000000">
                      <a:alpha val="43137"/>
                    </a:srgbClr>
                  </a:outerShdw>
                </a:effectLst>
              </a:rPr>
              <a:t>homoderivados</a:t>
            </a:r>
            <a:r>
              <a:rPr lang="es-ES" sz="4600" dirty="0" smtClean="0">
                <a:effectLst>
                  <a:outerShdw blurRad="38100" dist="38100" dir="2700000" algn="tl">
                    <a:srgbClr val="000000">
                      <a:alpha val="43137"/>
                    </a:srgbClr>
                  </a:outerShdw>
                </a:effectLst>
              </a:rPr>
              <a:t> (&gt; 100mL) en forma líquida.</a:t>
            </a:r>
          </a:p>
          <a:p>
            <a:pPr lvl="2"/>
            <a:r>
              <a:rPr lang="es-ES" sz="4600" dirty="0" smtClean="0">
                <a:effectLst>
                  <a:outerShdw blurRad="38100" dist="38100" dir="2700000" algn="tl">
                    <a:srgbClr val="000000">
                      <a:alpha val="43137"/>
                    </a:srgbClr>
                  </a:outerShdw>
                </a:effectLst>
              </a:rPr>
              <a:t>residuos con agentes infecciosos.</a:t>
            </a:r>
          </a:p>
          <a:p>
            <a:r>
              <a:rPr lang="es-ES" sz="5500" dirty="0" smtClean="0">
                <a:effectLst>
                  <a:outerShdw blurRad="38100" dist="38100" dir="2700000" algn="tl">
                    <a:srgbClr val="000000">
                      <a:alpha val="43137"/>
                    </a:srgbClr>
                  </a:outerShdw>
                </a:effectLst>
              </a:rPr>
              <a:t>Los residuos de esta naturaleza son peligrosos y se gestionarán dentro del grupo 15.</a:t>
            </a:r>
          </a:p>
          <a:p>
            <a:r>
              <a:rPr lang="es-ES" sz="5500" b="1" dirty="0" smtClean="0">
                <a:effectLst>
                  <a:outerShdw blurRad="38100" dist="38100" dir="2700000" algn="tl">
                    <a:srgbClr val="000000">
                      <a:alpha val="43137"/>
                    </a:srgbClr>
                  </a:outerShdw>
                </a:effectLst>
              </a:rPr>
              <a:t>Con estas medidas, se ahorra en envases y en cantidad de residuos gestionados</a:t>
            </a:r>
            <a:r>
              <a:rPr lang="es-ES" sz="5500" dirty="0" smtClean="0">
                <a:effectLst>
                  <a:outerShdw blurRad="38100" dist="38100" dir="2700000" algn="tl">
                    <a:srgbClr val="000000">
                      <a:alpha val="43137"/>
                    </a:srgbClr>
                  </a:outerShdw>
                </a:effectLst>
              </a:rPr>
              <a:t>.</a:t>
            </a:r>
            <a:endParaRPr lang="es-ES" sz="55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7">
                                            <p:txEl>
                                              <p:pRg st="4" end="4"/>
                                            </p:txEl>
                                          </p:spTgt>
                                        </p:tgtEl>
                                      </p:cBhvr>
                                    </p:animEffect>
                                    <p:set>
                                      <p:cBhvr>
                                        <p:cTn id="7" dur="1" fill="hold">
                                          <p:stCondLst>
                                            <p:cond delay="999"/>
                                          </p:stCondLst>
                                        </p:cTn>
                                        <p:tgtEl>
                                          <p:spTgt spid="17">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solidFill>
                  <a:srgbClr val="006600"/>
                </a:solidFill>
                <a:effectLst>
                  <a:outerShdw blurRad="38100" dist="38100" dir="2700000" algn="tl">
                    <a:srgbClr val="000000">
                      <a:alpha val="43137"/>
                    </a:srgbClr>
                  </a:outerShdw>
                </a:effectLst>
              </a:rPr>
              <a:t>Acciones de Minimización</a:t>
            </a:r>
            <a:endParaRPr lang="es-ES" sz="3700" dirty="0">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600076" y="571480"/>
            <a:ext cx="7901014" cy="5143536"/>
          </a:xfrm>
        </p:spPr>
        <p:txBody>
          <a:bodyPr>
            <a:normAutofit/>
          </a:bodyPr>
          <a:lstStyle/>
          <a:p>
            <a:pPr lvl="0">
              <a:buNone/>
            </a:pPr>
            <a:r>
              <a:rPr lang="es-ES" sz="2800" b="1" dirty="0" smtClean="0">
                <a:effectLst>
                  <a:outerShdw blurRad="38100" dist="38100" dir="2700000" algn="tl">
                    <a:srgbClr val="000000">
                      <a:alpha val="43137"/>
                    </a:srgbClr>
                  </a:outerShdw>
                </a:effectLst>
              </a:rPr>
              <a:t>3. Casos especiales. Residuos biosanitarios infecciosos descontaminados.</a:t>
            </a:r>
          </a:p>
          <a:p>
            <a:pPr lvl="0">
              <a:buNone/>
            </a:pPr>
            <a:endParaRPr lang="es-ES" sz="2800" dirty="0" smtClean="0">
              <a:effectLst>
                <a:outerShdw blurRad="38100" dist="38100" dir="2700000" algn="tl">
                  <a:srgbClr val="000000">
                    <a:alpha val="43137"/>
                  </a:srgbClr>
                </a:outerShdw>
              </a:effectLst>
            </a:endParaRPr>
          </a:p>
          <a:p>
            <a:pPr lvl="0">
              <a:buNone/>
            </a:pPr>
            <a:endParaRPr lang="es-ES" sz="2800" dirty="0" smtClean="0">
              <a:effectLst>
                <a:outerShdw blurRad="38100" dist="38100" dir="2700000" algn="tl">
                  <a:srgbClr val="000000">
                    <a:alpha val="43137"/>
                  </a:srgbClr>
                </a:outerShdw>
              </a:effectLst>
            </a:endParaRPr>
          </a:p>
          <a:p>
            <a:pPr lvl="0">
              <a:buNone/>
            </a:pPr>
            <a:endParaRPr lang="es-ES" sz="2800" dirty="0" smtClean="0">
              <a:effectLst>
                <a:outerShdw blurRad="38100" dist="38100" dir="2700000" algn="tl">
                  <a:srgbClr val="000000">
                    <a:alpha val="43137"/>
                  </a:srgbClr>
                </a:outerShdw>
              </a:effectLst>
            </a:endParaRPr>
          </a:p>
          <a:p>
            <a:pPr lvl="0">
              <a:buNone/>
            </a:pPr>
            <a:endParaRPr lang="es-ES" sz="2800" dirty="0" smtClean="0">
              <a:effectLst>
                <a:outerShdw blurRad="38100" dist="38100" dir="2700000" algn="tl">
                  <a:srgbClr val="000000">
                    <a:alpha val="43137"/>
                  </a:srgbClr>
                </a:outerShdw>
              </a:effectLst>
            </a:endParaRPr>
          </a:p>
          <a:p>
            <a:pPr lvl="0">
              <a:buNone/>
            </a:pPr>
            <a:endParaRPr lang="es-ES" sz="2800" dirty="0" smtClean="0">
              <a:effectLst>
                <a:outerShdw blurRad="38100" dist="38100" dir="2700000" algn="tl">
                  <a:srgbClr val="000000">
                    <a:alpha val="43137"/>
                  </a:srgbClr>
                </a:outerShdw>
              </a:effectLst>
            </a:endParaRPr>
          </a:p>
          <a:p>
            <a:pPr lvl="0"/>
            <a:r>
              <a:rPr lang="es-ES" sz="2800" b="1" u="sng" dirty="0" smtClean="0">
                <a:effectLst>
                  <a:outerShdw blurRad="38100" dist="38100" dir="2700000" algn="tl">
                    <a:srgbClr val="000000">
                      <a:alpha val="43137"/>
                    </a:srgbClr>
                  </a:outerShdw>
                </a:effectLst>
              </a:rPr>
              <a:t>Con esta medida se ahorra en envases y en gestión de residuos</a:t>
            </a:r>
            <a:r>
              <a:rPr lang="es-ES" sz="2800" dirty="0" smtClean="0">
                <a:effectLst>
                  <a:outerShdw blurRad="38100" dist="38100" dir="2700000" algn="tl">
                    <a:srgbClr val="000000">
                      <a:alpha val="43137"/>
                    </a:srgbClr>
                  </a:outerShdw>
                </a:effectLst>
              </a:rPr>
              <a:t>.</a:t>
            </a:r>
            <a:endParaRPr lang="es-ES" sz="2800" dirty="0">
              <a:effectLst>
                <a:outerShdw blurRad="38100" dist="38100" dir="2700000" algn="tl">
                  <a:srgbClr val="000000">
                    <a:alpha val="43137"/>
                  </a:srgbClr>
                </a:outerShdw>
              </a:effectLst>
            </a:endParaRPr>
          </a:p>
        </p:txBody>
      </p:sp>
      <p:sp>
        <p:nvSpPr>
          <p:cNvPr id="12" name="11 Proceso"/>
          <p:cNvSpPr/>
          <p:nvPr/>
        </p:nvSpPr>
        <p:spPr>
          <a:xfrm>
            <a:off x="1000100" y="2357430"/>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Residuo infeccioso</a:t>
            </a:r>
            <a:endParaRPr lang="es-ES" sz="1400" b="1" dirty="0">
              <a:effectLst>
                <a:outerShdw blurRad="38100" dist="38100" dir="2700000" algn="tl">
                  <a:srgbClr val="000000">
                    <a:alpha val="43137"/>
                  </a:srgbClr>
                </a:outerShdw>
              </a:effectLst>
            </a:endParaRPr>
          </a:p>
        </p:txBody>
      </p:sp>
      <p:sp>
        <p:nvSpPr>
          <p:cNvPr id="14" name="13 Proceso"/>
          <p:cNvSpPr/>
          <p:nvPr/>
        </p:nvSpPr>
        <p:spPr>
          <a:xfrm>
            <a:off x="4929190" y="2857496"/>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…química:</a:t>
            </a:r>
          </a:p>
          <a:p>
            <a:pPr algn="ctr"/>
            <a:r>
              <a:rPr lang="es-ES" sz="1400" b="1" dirty="0" smtClean="0">
                <a:effectLst>
                  <a:outerShdw blurRad="38100" dist="38100" dir="2700000" algn="tl">
                    <a:srgbClr val="000000">
                      <a:alpha val="43137"/>
                    </a:srgbClr>
                  </a:outerShdw>
                </a:effectLst>
              </a:rPr>
              <a:t>LEJÍA, etc.</a:t>
            </a:r>
            <a:endParaRPr lang="es-ES" sz="1400" b="1" dirty="0">
              <a:effectLst>
                <a:outerShdw blurRad="38100" dist="38100" dir="2700000" algn="tl">
                  <a:srgbClr val="000000">
                    <a:alpha val="43137"/>
                  </a:srgbClr>
                </a:outerShdw>
              </a:effectLst>
            </a:endParaRPr>
          </a:p>
        </p:txBody>
      </p:sp>
      <p:cxnSp>
        <p:nvCxnSpPr>
          <p:cNvPr id="15" name="14 Conector recto"/>
          <p:cNvCxnSpPr>
            <a:stCxn id="49" idx="3"/>
            <a:endCxn id="14" idx="1"/>
          </p:cNvCxnSpPr>
          <p:nvPr/>
        </p:nvCxnSpPr>
        <p:spPr>
          <a:xfrm>
            <a:off x="4429124" y="2750339"/>
            <a:ext cx="500066" cy="5000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19 Proceso"/>
          <p:cNvSpPr/>
          <p:nvPr/>
        </p:nvSpPr>
        <p:spPr>
          <a:xfrm>
            <a:off x="6858016" y="2857496"/>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Residuo peligroso, no </a:t>
            </a:r>
            <a:r>
              <a:rPr lang="es-ES" sz="1400" b="1" dirty="0" err="1" smtClean="0">
                <a:effectLst>
                  <a:outerShdw blurRad="38100" dist="38100" dir="2700000" algn="tl">
                    <a:srgbClr val="000000">
                      <a:alpha val="43137"/>
                    </a:srgbClr>
                  </a:outerShdw>
                </a:effectLst>
              </a:rPr>
              <a:t>biosanitario</a:t>
            </a:r>
            <a:endParaRPr lang="es-ES" sz="1400" b="1" dirty="0">
              <a:effectLst>
                <a:outerShdw blurRad="38100" dist="38100" dir="2700000" algn="tl">
                  <a:srgbClr val="000000">
                    <a:alpha val="43137"/>
                  </a:srgbClr>
                </a:outerShdw>
              </a:effectLst>
            </a:endParaRPr>
          </a:p>
        </p:txBody>
      </p:sp>
      <p:sp>
        <p:nvSpPr>
          <p:cNvPr id="21" name="20 Proceso"/>
          <p:cNvSpPr/>
          <p:nvPr/>
        </p:nvSpPr>
        <p:spPr>
          <a:xfrm>
            <a:off x="6858016" y="1928802"/>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Residuo inerte</a:t>
            </a:r>
            <a:endParaRPr lang="es-ES" sz="1400" b="1" dirty="0">
              <a:effectLst>
                <a:outerShdw blurRad="38100" dist="38100" dir="2700000" algn="tl">
                  <a:srgbClr val="000000">
                    <a:alpha val="43137"/>
                  </a:srgbClr>
                </a:outerShdw>
              </a:effectLst>
            </a:endParaRPr>
          </a:p>
        </p:txBody>
      </p:sp>
      <p:cxnSp>
        <p:nvCxnSpPr>
          <p:cNvPr id="22" name="21 Conector recto"/>
          <p:cNvCxnSpPr>
            <a:stCxn id="49" idx="3"/>
            <a:endCxn id="24" idx="1"/>
          </p:cNvCxnSpPr>
          <p:nvPr/>
        </p:nvCxnSpPr>
        <p:spPr>
          <a:xfrm flipV="1">
            <a:off x="4429124" y="2321711"/>
            <a:ext cx="500066" cy="42862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a:stCxn id="14" idx="3"/>
            <a:endCxn id="20" idx="1"/>
          </p:cNvCxnSpPr>
          <p:nvPr/>
        </p:nvCxnSpPr>
        <p:spPr>
          <a:xfrm>
            <a:off x="6429388" y="3250405"/>
            <a:ext cx="4286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23 Proceso"/>
          <p:cNvSpPr/>
          <p:nvPr/>
        </p:nvSpPr>
        <p:spPr>
          <a:xfrm>
            <a:off x="4929190" y="1928802"/>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smtClean="0">
                <a:effectLst>
                  <a:outerShdw blurRad="38100" dist="38100" dir="2700000" algn="tl">
                    <a:srgbClr val="000000">
                      <a:alpha val="43137"/>
                    </a:srgbClr>
                  </a:outerShdw>
                </a:effectLst>
              </a:rPr>
              <a:t>…térmica:</a:t>
            </a:r>
          </a:p>
          <a:p>
            <a:pPr algn="ctr"/>
            <a:r>
              <a:rPr lang="es-ES" sz="1400" b="1" dirty="0" smtClean="0">
                <a:effectLst>
                  <a:outerShdw blurRad="38100" dist="38100" dir="2700000" algn="tl">
                    <a:srgbClr val="000000">
                      <a:alpha val="43137"/>
                    </a:srgbClr>
                  </a:outerShdw>
                </a:effectLst>
              </a:rPr>
              <a:t>AUTOCLAVE</a:t>
            </a:r>
            <a:endParaRPr lang="es-ES" sz="1400" b="1" dirty="0">
              <a:effectLst>
                <a:outerShdw blurRad="38100" dist="38100" dir="2700000" algn="tl">
                  <a:srgbClr val="000000">
                    <a:alpha val="43137"/>
                  </a:srgbClr>
                </a:outerShdw>
              </a:effectLst>
            </a:endParaRPr>
          </a:p>
        </p:txBody>
      </p:sp>
      <p:cxnSp>
        <p:nvCxnSpPr>
          <p:cNvPr id="26" name="25 Conector recto"/>
          <p:cNvCxnSpPr>
            <a:stCxn id="24" idx="3"/>
            <a:endCxn id="21" idx="1"/>
          </p:cNvCxnSpPr>
          <p:nvPr/>
        </p:nvCxnSpPr>
        <p:spPr>
          <a:xfrm>
            <a:off x="6429388" y="2321711"/>
            <a:ext cx="4286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48 Proceso"/>
          <p:cNvSpPr/>
          <p:nvPr/>
        </p:nvSpPr>
        <p:spPr>
          <a:xfrm>
            <a:off x="2928926" y="2357430"/>
            <a:ext cx="1500198" cy="785818"/>
          </a:xfrm>
          <a:prstGeom prst="flowChartProcess">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err="1" smtClean="0">
                <a:effectLst>
                  <a:outerShdw blurRad="38100" dist="38100" dir="2700000" algn="tl">
                    <a:srgbClr val="000000">
                      <a:alpha val="43137"/>
                    </a:srgbClr>
                  </a:outerShdw>
                </a:effectLst>
              </a:rPr>
              <a:t>Desconta-minación</a:t>
            </a:r>
            <a:r>
              <a:rPr lang="es-ES" sz="1400" b="1" dirty="0" smtClean="0">
                <a:effectLst>
                  <a:outerShdw blurRad="38100" dist="38100" dir="2700000" algn="tl">
                    <a:srgbClr val="000000">
                      <a:alpha val="43137"/>
                    </a:srgbClr>
                  </a:outerShdw>
                </a:effectLst>
              </a:rPr>
              <a:t>…</a:t>
            </a:r>
            <a:endParaRPr lang="es-ES" sz="1400" b="1" dirty="0">
              <a:effectLst>
                <a:outerShdw blurRad="38100" dist="38100" dir="2700000" algn="tl">
                  <a:srgbClr val="000000">
                    <a:alpha val="43137"/>
                  </a:srgbClr>
                </a:outerShdw>
              </a:effectLst>
            </a:endParaRPr>
          </a:p>
        </p:txBody>
      </p:sp>
      <p:cxnSp>
        <p:nvCxnSpPr>
          <p:cNvPr id="56" name="55 Conector recto"/>
          <p:cNvCxnSpPr>
            <a:stCxn id="12" idx="3"/>
            <a:endCxn id="49" idx="1"/>
          </p:cNvCxnSpPr>
          <p:nvPr/>
        </p:nvCxnSpPr>
        <p:spPr>
          <a:xfrm>
            <a:off x="2500298" y="2750339"/>
            <a:ext cx="42862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6"/>
                                        </p:tgtEl>
                                        <p:attrNameLst>
                                          <p:attrName>style.visibility</p:attrName>
                                        </p:attrNameLst>
                                      </p:cBhvr>
                                      <p:to>
                                        <p:strVal val="visible"/>
                                      </p:to>
                                    </p:set>
                                    <p:animEffect transition="in" filter="fade">
                                      <p:cBhvr>
                                        <p:cTn id="12" dur="1000"/>
                                        <p:tgtEl>
                                          <p:spTgt spid="5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childTnLst>
                                </p:cTn>
                              </p:par>
                              <p:par>
                                <p:cTn id="21" presetID="10"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childTnLst>
                                </p:cTn>
                              </p:par>
                              <p:par>
                                <p:cTn id="38" presetID="10" presetClass="entr" presetSubtype="0"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1000"/>
                                        <p:tgtEl>
                                          <p:spTgt spid="23"/>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xEl>
                                              <p:pRg st="6" end="6"/>
                                            </p:txEl>
                                          </p:spTgt>
                                        </p:tgtEl>
                                        <p:attrNameLst>
                                          <p:attrName>style.visibility</p:attrName>
                                        </p:attrNameLst>
                                      </p:cBhvr>
                                      <p:to>
                                        <p:strVal val="visible"/>
                                      </p:to>
                                    </p:set>
                                    <p:animEffect transition="in" filter="fade">
                                      <p:cBhvr>
                                        <p:cTn id="46" dur="10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20" grpId="0" animBg="1"/>
      <p:bldP spid="21" grpId="0" animBg="1"/>
      <p:bldP spid="24" grpId="0" animBg="1"/>
      <p:bldP spid="4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tx2"/>
                  </a:solidFill>
                </a:ln>
                <a:solidFill>
                  <a:srgbClr val="006600"/>
                </a:solidFill>
                <a:effectLst>
                  <a:outerShdw blurRad="38100" dist="38100" dir="2700000" algn="tl">
                    <a:srgbClr val="000000">
                      <a:alpha val="43137"/>
                    </a:srgbClr>
                  </a:outerShdw>
                </a:effectLst>
              </a:rPr>
              <a:t>Buenas prácticas en laboratorio</a:t>
            </a:r>
            <a:endParaRPr lang="es-ES" sz="3700" dirty="0">
              <a:ln>
                <a:solidFill>
                  <a:schemeClr val="tx2"/>
                </a:solidFill>
              </a:ln>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457200" y="714356"/>
            <a:ext cx="8186766" cy="4429156"/>
          </a:xfrm>
        </p:spPr>
        <p:txBody>
          <a:bodyPr>
            <a:noAutofit/>
          </a:bodyPr>
          <a:lstStyle/>
          <a:p>
            <a:pPr algn="just"/>
            <a:r>
              <a:rPr lang="es-ES" sz="2200" b="1" dirty="0" smtClean="0">
                <a:effectLst>
                  <a:outerShdw blurRad="38100" dist="38100" dir="2700000" algn="tl">
                    <a:srgbClr val="000000">
                      <a:alpha val="43137"/>
                    </a:srgbClr>
                  </a:outerShdw>
                </a:effectLst>
              </a:rPr>
              <a:t>El encargado gestiona los </a:t>
            </a:r>
            <a:r>
              <a:rPr lang="es-ES" sz="2200" b="1" dirty="0" err="1" smtClean="0">
                <a:effectLst>
                  <a:outerShdw blurRad="38100" dist="38100" dir="2700000" algn="tl">
                    <a:srgbClr val="000000">
                      <a:alpha val="43137"/>
                    </a:srgbClr>
                  </a:outerShdw>
                </a:effectLst>
              </a:rPr>
              <a:t>RPs</a:t>
            </a:r>
            <a:r>
              <a:rPr lang="es-ES" sz="2200" b="1" dirty="0" smtClean="0">
                <a:effectLst>
                  <a:outerShdw blurRad="38100" dist="38100" dir="2700000" algn="tl">
                    <a:srgbClr val="000000">
                      <a:alpha val="43137"/>
                    </a:srgbClr>
                  </a:outerShdw>
                </a:effectLst>
              </a:rPr>
              <a:t> del laboratorio pero la generación y el correcto envasado es cosa de todos.</a:t>
            </a:r>
          </a:p>
          <a:p>
            <a:pPr algn="just"/>
            <a:r>
              <a:rPr lang="es-ES" sz="2200" b="1" dirty="0" smtClean="0">
                <a:effectLst>
                  <a:outerShdw blurRad="38100" dist="38100" dir="2700000" algn="tl">
                    <a:srgbClr val="000000">
                      <a:alpha val="43137"/>
                    </a:srgbClr>
                  </a:outerShdw>
                </a:effectLst>
              </a:rPr>
              <a:t>Nunca tires sustancias por el desagüe sin conocer la naturaleza de las mismas.</a:t>
            </a:r>
          </a:p>
          <a:p>
            <a:pPr lvl="0" algn="just"/>
            <a:r>
              <a:rPr lang="es-ES" sz="2200" b="1" dirty="0" smtClean="0">
                <a:effectLst>
                  <a:outerShdw blurRad="38100" dist="38100" dir="2700000" algn="tl">
                    <a:srgbClr val="000000">
                      <a:alpha val="43137"/>
                    </a:srgbClr>
                  </a:outerShdw>
                </a:effectLst>
              </a:rPr>
              <a:t>En caso de dudas, sigue las indicaciones del técnico o el encargado de la gestión de RPs o consulta al SEPA.</a:t>
            </a:r>
          </a:p>
          <a:p>
            <a:pPr lvl="0" algn="just"/>
            <a:r>
              <a:rPr lang="es-ES" sz="2200" b="1" dirty="0" smtClean="0">
                <a:effectLst>
                  <a:outerShdw blurRad="38100" dist="38100" dir="2700000" algn="tl">
                    <a:srgbClr val="000000">
                      <a:alpha val="43137"/>
                    </a:srgbClr>
                  </a:outerShdw>
                </a:effectLst>
              </a:rPr>
              <a:t>No empieces a llenar un envase sin etiquetarlo previamente. Si ves alguno sin etiqueta, comunícaselo al encargado de la gestión de </a:t>
            </a:r>
            <a:r>
              <a:rPr lang="es-ES" sz="2200" b="1" dirty="0" err="1" smtClean="0">
                <a:effectLst>
                  <a:outerShdw blurRad="38100" dist="38100" dir="2700000" algn="tl">
                    <a:srgbClr val="000000">
                      <a:alpha val="43137"/>
                    </a:srgbClr>
                  </a:outerShdw>
                </a:effectLst>
              </a:rPr>
              <a:t>RPs.</a:t>
            </a:r>
            <a:endParaRPr lang="es-ES" sz="2200" b="1" dirty="0" smtClean="0">
              <a:effectLst>
                <a:outerShdw blurRad="38100" dist="38100" dir="2700000" algn="tl">
                  <a:srgbClr val="000000">
                    <a:alpha val="43137"/>
                  </a:srgbClr>
                </a:outerShdw>
              </a:effectLst>
            </a:endParaRPr>
          </a:p>
          <a:p>
            <a:pPr lvl="0" algn="just"/>
            <a:r>
              <a:rPr lang="es-ES" sz="2200" b="1" dirty="0" smtClean="0">
                <a:effectLst>
                  <a:outerShdw blurRad="38100" dist="38100" dir="2700000" algn="tl">
                    <a:srgbClr val="000000">
                      <a:alpha val="43137"/>
                    </a:srgbClr>
                  </a:outerShdw>
                </a:effectLst>
              </a:rPr>
              <a:t>Evita manchar el envase por fuera durante su llenado.</a:t>
            </a:r>
          </a:p>
          <a:p>
            <a:pPr lvl="0" algn="just"/>
            <a:r>
              <a:rPr lang="es-ES" sz="2200" b="1" dirty="0" smtClean="0">
                <a:effectLst>
                  <a:outerShdw blurRad="38100" dist="38100" dir="2700000" algn="tl">
                    <a:srgbClr val="000000">
                      <a:alpha val="43137"/>
                    </a:srgbClr>
                  </a:outerShdw>
                </a:effectLst>
              </a:rPr>
              <a:t>Deposita los </a:t>
            </a:r>
            <a:r>
              <a:rPr lang="es-ES" sz="2200" b="1" dirty="0" err="1" smtClean="0">
                <a:effectLst>
                  <a:outerShdw blurRad="38100" dist="38100" dir="2700000" algn="tl">
                    <a:srgbClr val="000000">
                      <a:alpha val="43137"/>
                    </a:srgbClr>
                  </a:outerShdw>
                </a:effectLst>
              </a:rPr>
              <a:t>RPs</a:t>
            </a:r>
            <a:r>
              <a:rPr lang="es-ES" sz="2200" b="1" dirty="0" smtClean="0">
                <a:effectLst>
                  <a:outerShdw blurRad="38100" dist="38100" dir="2700000" algn="tl">
                    <a:srgbClr val="000000">
                      <a:alpha val="43137"/>
                    </a:srgbClr>
                  </a:outerShdw>
                </a:effectLst>
              </a:rPr>
              <a:t> en el envase adecuado para una óptima segregación.</a:t>
            </a:r>
          </a:p>
          <a:p>
            <a:pPr lvl="0" algn="just">
              <a:buNone/>
            </a:pPr>
            <a:endParaRPr lang="es-ES" sz="2100" b="1" dirty="0" smtClean="0">
              <a:effectLst>
                <a:outerShdw blurRad="38100" dist="38100" dir="2700000" algn="tl">
                  <a:srgbClr val="000000">
                    <a:alpha val="43137"/>
                  </a:srgbClr>
                </a:outerShdw>
              </a:effectLst>
            </a:endParaRPr>
          </a:p>
          <a:p>
            <a:pPr lvl="0" algn="just">
              <a:buNone/>
            </a:pPr>
            <a:r>
              <a:rPr lang="es-ES" sz="2100" b="1" dirty="0" smtClean="0">
                <a:effectLst>
                  <a:outerShdw blurRad="38100" dist="38100" dir="2700000" algn="tl">
                    <a:srgbClr val="000000">
                      <a:alpha val="43137"/>
                    </a:srgbClr>
                  </a:outerShdw>
                </a:effectLst>
              </a:rPr>
              <a:t>	</a:t>
            </a:r>
            <a:endParaRPr lang="es-ES" sz="21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bg1"/>
                  </a:solidFill>
                </a:ln>
                <a:solidFill>
                  <a:srgbClr val="006600"/>
                </a:solidFill>
                <a:effectLst>
                  <a:outerShdw blurRad="38100" dist="38100" dir="2700000" algn="tl">
                    <a:srgbClr val="000000">
                      <a:alpha val="43137"/>
                    </a:srgbClr>
                  </a:outerShdw>
                </a:effectLst>
              </a:rPr>
              <a:t>Servicio de Protección Ambiental (SEPA)</a:t>
            </a:r>
            <a:endParaRPr lang="es-ES" sz="3700" dirty="0">
              <a:ln>
                <a:solidFill>
                  <a:schemeClr val="bg1"/>
                </a:solidFill>
              </a:ln>
              <a:solidFill>
                <a:srgbClr val="006600"/>
              </a:solidFill>
              <a:effectLst>
                <a:outerShdw blurRad="38100" dist="38100" dir="2700000" algn="tl">
                  <a:srgbClr val="000000">
                    <a:alpha val="43137"/>
                  </a:srgbClr>
                </a:outerShdw>
              </a:effectLst>
            </a:endParaRPr>
          </a:p>
        </p:txBody>
      </p:sp>
      <p:sp>
        <p:nvSpPr>
          <p:cNvPr id="17" name="16 Marcador de contenido"/>
          <p:cNvSpPr>
            <a:spLocks noGrp="1"/>
          </p:cNvSpPr>
          <p:nvPr>
            <p:ph idx="1"/>
          </p:nvPr>
        </p:nvSpPr>
        <p:spPr>
          <a:xfrm>
            <a:off x="613724" y="1857364"/>
            <a:ext cx="7901014" cy="3740145"/>
          </a:xfrm>
        </p:spPr>
        <p:txBody>
          <a:bodyPr>
            <a:normAutofit/>
          </a:bodyPr>
          <a:lstStyle/>
          <a:p>
            <a:pPr lvl="0"/>
            <a:r>
              <a:rPr lang="es-ES" b="1" dirty="0" smtClean="0">
                <a:effectLst>
                  <a:outerShdw blurRad="38100" dist="38100" dir="2700000" algn="tl">
                    <a:srgbClr val="000000">
                      <a:alpha val="43137"/>
                    </a:srgbClr>
                  </a:outerShdw>
                </a:effectLst>
              </a:rPr>
              <a:t>Para más información:</a:t>
            </a:r>
          </a:p>
          <a:p>
            <a:pPr lvl="0"/>
            <a:r>
              <a:rPr lang="es-ES" dirty="0" smtClean="0">
                <a:effectLst>
                  <a:outerShdw blurRad="38100" dist="38100" dir="2700000" algn="tl">
                    <a:srgbClr val="000000">
                      <a:alpha val="43137"/>
                    </a:srgbClr>
                  </a:outerShdw>
                </a:effectLst>
              </a:rPr>
              <a:t>Teléfono: </a:t>
            </a:r>
            <a:r>
              <a:rPr lang="es-ES" b="1" dirty="0" smtClean="0">
                <a:effectLst>
                  <a:outerShdw blurRad="38100" dist="38100" dir="2700000" algn="tl">
                    <a:srgbClr val="000000">
                      <a:alpha val="43137"/>
                    </a:srgbClr>
                  </a:outerShdw>
                </a:effectLst>
              </a:rPr>
              <a:t>957 21 87 90</a:t>
            </a:r>
          </a:p>
          <a:p>
            <a:pPr lvl="0"/>
            <a:r>
              <a:rPr lang="es-ES" dirty="0" smtClean="0">
                <a:effectLst>
                  <a:outerShdw blurRad="38100" dist="38100" dir="2700000" algn="tl">
                    <a:srgbClr val="000000">
                      <a:alpha val="43137"/>
                    </a:srgbClr>
                  </a:outerShdw>
                </a:effectLst>
              </a:rPr>
              <a:t>Correo electrónico: </a:t>
            </a:r>
            <a:r>
              <a:rPr lang="es-ES" b="1" u="sng" dirty="0" smtClean="0">
                <a:solidFill>
                  <a:schemeClr val="bg1"/>
                </a:solidFill>
                <a:effectLst>
                  <a:outerShdw blurRad="38100" dist="38100" dir="2700000" algn="tl">
                    <a:srgbClr val="000000">
                      <a:alpha val="43137"/>
                    </a:srgbClr>
                  </a:outerShdw>
                </a:effectLst>
              </a:rPr>
              <a:t>sepa@uco.es</a:t>
            </a:r>
          </a:p>
          <a:p>
            <a:pPr lvl="0"/>
            <a:r>
              <a:rPr lang="es-ES" dirty="0" smtClean="0">
                <a:effectLst>
                  <a:outerShdw blurRad="38100" dist="38100" dir="2700000" algn="tl">
                    <a:srgbClr val="000000">
                      <a:alpha val="43137"/>
                    </a:srgbClr>
                  </a:outerShdw>
                </a:effectLst>
              </a:rPr>
              <a:t>Web: </a:t>
            </a:r>
            <a:r>
              <a:rPr lang="es-ES" b="1" u="sng" dirty="0" smtClean="0">
                <a:effectLst>
                  <a:outerShdw blurRad="38100" dist="38100" dir="2700000" algn="tl">
                    <a:srgbClr val="000000">
                      <a:alpha val="43137"/>
                    </a:srgbClr>
                  </a:outerShdw>
                </a:effectLst>
              </a:rPr>
              <a:t>www.uco.es/sepa</a:t>
            </a:r>
          </a:p>
          <a:p>
            <a:pPr lvl="0"/>
            <a:r>
              <a:rPr lang="es-ES" dirty="0" smtClean="0">
                <a:effectLst>
                  <a:outerShdw blurRad="38100" dist="38100" dir="2700000" algn="tl">
                    <a:srgbClr val="000000">
                      <a:alpha val="43137"/>
                    </a:srgbClr>
                  </a:outerShdw>
                </a:effectLst>
              </a:rPr>
              <a:t>Dirección: </a:t>
            </a:r>
            <a:r>
              <a:rPr lang="es-ES" b="1" dirty="0" smtClean="0">
                <a:effectLst>
                  <a:outerShdw blurRad="38100" dist="38100" dir="2700000" algn="tl">
                    <a:srgbClr val="000000">
                      <a:alpha val="43137"/>
                    </a:srgbClr>
                  </a:outerShdw>
                </a:effectLst>
              </a:rPr>
              <a:t>Colonia San José, nº4</a:t>
            </a:r>
          </a:p>
          <a:p>
            <a:pPr lvl="0">
              <a:buNone/>
            </a:pPr>
            <a:r>
              <a:rPr lang="es-ES" b="1" dirty="0" smtClean="0">
                <a:effectLst>
                  <a:outerShdw blurRad="38100" dist="38100" dir="2700000" algn="tl">
                    <a:srgbClr val="000000">
                      <a:alpha val="43137"/>
                    </a:srgbClr>
                  </a:outerShdw>
                </a:effectLst>
              </a:rPr>
              <a:t>	Campus Universitario de Rabanales</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600" b="1" dirty="0" smtClean="0">
                <a:ln>
                  <a:solidFill>
                    <a:schemeClr val="tx1"/>
                  </a:solidFill>
                </a:ln>
                <a:solidFill>
                  <a:srgbClr val="006600"/>
                </a:solidFill>
                <a:effectLst>
                  <a:outerShdw blurRad="38100" dist="38100" dir="2700000" algn="tl">
                    <a:srgbClr val="000000">
                      <a:alpha val="43137"/>
                    </a:srgbClr>
                  </a:outerShdw>
                </a:effectLst>
              </a:rPr>
              <a:t>Gestión de Residuos Peligrosos en la UCO</a:t>
            </a:r>
            <a:endParaRPr lang="es-ES" sz="3600" b="1" dirty="0">
              <a:ln>
                <a:solidFill>
                  <a:schemeClr val="tx1"/>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714356"/>
            <a:ext cx="8229600" cy="4525963"/>
          </a:xfrm>
        </p:spPr>
        <p:txBody>
          <a:bodyPr>
            <a:normAutofit/>
          </a:bodyPr>
          <a:lstStyle/>
          <a:p>
            <a:r>
              <a:rPr lang="es-ES" sz="2800" b="1" dirty="0" smtClean="0">
                <a:effectLst>
                  <a:outerShdw blurRad="38100" dist="38100" dir="2700000" algn="tl">
                    <a:srgbClr val="000000">
                      <a:alpha val="43137"/>
                    </a:srgbClr>
                  </a:outerShdw>
                </a:effectLst>
              </a:rPr>
              <a:t>En 2001 comenzó la gestión de los </a:t>
            </a:r>
            <a:r>
              <a:rPr lang="es-ES" sz="2800" b="1" dirty="0" err="1" smtClean="0">
                <a:effectLst>
                  <a:outerShdw blurRad="38100" dist="38100" dir="2700000" algn="tl">
                    <a:srgbClr val="000000">
                      <a:alpha val="43137"/>
                    </a:srgbClr>
                  </a:outerShdw>
                </a:effectLst>
              </a:rPr>
              <a:t>RPs</a:t>
            </a:r>
            <a:r>
              <a:rPr lang="es-ES" sz="2800" b="1" dirty="0" smtClean="0">
                <a:effectLst>
                  <a:outerShdw blurRad="38100" dist="38100" dir="2700000" algn="tl">
                    <a:srgbClr val="000000">
                      <a:alpha val="43137"/>
                    </a:srgbClr>
                  </a:outerShdw>
                </a:effectLst>
              </a:rPr>
              <a:t> de los laboratorios de la UCO.</a:t>
            </a:r>
          </a:p>
          <a:p>
            <a:r>
              <a:rPr lang="es-ES" sz="2800" b="1" dirty="0" smtClean="0">
                <a:effectLst>
                  <a:outerShdw blurRad="38100" dist="38100" dir="2700000" algn="tl">
                    <a:srgbClr val="000000">
                      <a:alpha val="43137"/>
                    </a:srgbClr>
                  </a:outerShdw>
                </a:effectLst>
              </a:rPr>
              <a:t>Desde entonces, hasta 130 grupos de investigación se han adherido al sistema de gestión de </a:t>
            </a:r>
            <a:r>
              <a:rPr lang="es-ES" sz="2800" b="1" dirty="0" err="1" smtClean="0">
                <a:effectLst>
                  <a:outerShdw blurRad="38100" dist="38100" dir="2700000" algn="tl">
                    <a:srgbClr val="000000">
                      <a:alpha val="43137"/>
                    </a:srgbClr>
                  </a:outerShdw>
                </a:effectLst>
              </a:rPr>
              <a:t>RPs</a:t>
            </a:r>
            <a:r>
              <a:rPr lang="es-ES" sz="2800" b="1" dirty="0" smtClean="0">
                <a:effectLst>
                  <a:outerShdw blurRad="38100" dist="38100" dir="2700000" algn="tl">
                    <a:srgbClr val="000000">
                      <a:alpha val="43137"/>
                    </a:srgbClr>
                  </a:outerShdw>
                </a:effectLst>
              </a:rPr>
              <a:t> del SEPA.</a:t>
            </a:r>
          </a:p>
          <a:p>
            <a:r>
              <a:rPr lang="es-ES" sz="2800" b="1" dirty="0" smtClean="0">
                <a:effectLst>
                  <a:outerShdw blurRad="38100" dist="38100" dir="2700000" algn="tl">
                    <a:srgbClr val="000000">
                      <a:alpha val="43137"/>
                    </a:srgbClr>
                  </a:outerShdw>
                </a:effectLst>
              </a:rPr>
              <a:t>La cantidad de </a:t>
            </a:r>
            <a:r>
              <a:rPr lang="es-ES" sz="2800" b="1" dirty="0" err="1" smtClean="0">
                <a:effectLst>
                  <a:outerShdw blurRad="38100" dist="38100" dir="2700000" algn="tl">
                    <a:srgbClr val="000000">
                      <a:alpha val="43137"/>
                    </a:srgbClr>
                  </a:outerShdw>
                </a:effectLst>
              </a:rPr>
              <a:t>RPs</a:t>
            </a:r>
            <a:r>
              <a:rPr lang="es-ES" sz="2800" b="1" dirty="0" smtClean="0">
                <a:effectLst>
                  <a:outerShdw blurRad="38100" dist="38100" dir="2700000" algn="tl">
                    <a:srgbClr val="000000">
                      <a:alpha val="43137"/>
                    </a:srgbClr>
                  </a:outerShdw>
                </a:effectLst>
              </a:rPr>
              <a:t> aumentó cada año hasta estabilizarse en torno a las 16 </a:t>
            </a:r>
            <a:r>
              <a:rPr lang="es-ES" sz="2800" b="1" dirty="0" err="1" smtClean="0">
                <a:effectLst>
                  <a:outerShdw blurRad="38100" dist="38100" dir="2700000" algn="tl">
                    <a:srgbClr val="000000">
                      <a:alpha val="43137"/>
                    </a:srgbClr>
                  </a:outerShdw>
                </a:effectLst>
              </a:rPr>
              <a:t>Tm.</a:t>
            </a:r>
            <a:endParaRPr lang="es-ES" sz="2800" b="1" dirty="0" smtClean="0">
              <a:effectLst>
                <a:outerShdw blurRad="38100" dist="38100" dir="2700000" algn="tl">
                  <a:srgbClr val="000000">
                    <a:alpha val="43137"/>
                  </a:srgbClr>
                </a:outerShdw>
              </a:effectLst>
            </a:endParaRPr>
          </a:p>
          <a:p>
            <a:r>
              <a:rPr lang="es-ES" sz="2800" b="1" dirty="0" smtClean="0">
                <a:effectLst>
                  <a:outerShdw blurRad="38100" dist="38100" dir="2700000" algn="tl">
                    <a:srgbClr val="000000">
                      <a:alpha val="43137"/>
                    </a:srgbClr>
                  </a:outerShdw>
                </a:effectLst>
              </a:rPr>
              <a:t>En 2011 comienza la labor de minimización de </a:t>
            </a:r>
            <a:r>
              <a:rPr lang="es-ES" sz="2800" b="1" dirty="0" err="1" smtClean="0">
                <a:effectLst>
                  <a:outerShdw blurRad="38100" dist="38100" dir="2700000" algn="tl">
                    <a:srgbClr val="000000">
                      <a:alpha val="43137"/>
                    </a:srgbClr>
                  </a:outerShdw>
                </a:effectLst>
              </a:rPr>
              <a:t>RPs</a:t>
            </a:r>
            <a:r>
              <a:rPr lang="es-ES" sz="2800" b="1" dirty="0" smtClean="0">
                <a:effectLst>
                  <a:outerShdw blurRad="38100" dist="38100" dir="2700000" algn="tl">
                    <a:srgbClr val="000000">
                      <a:alpha val="43137"/>
                    </a:srgbClr>
                  </a:outerShdw>
                </a:effectLst>
              </a:rPr>
              <a:t> para rebajar dicha cantidad.</a:t>
            </a:r>
            <a:endParaRPr lang="es-ES" sz="28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rmAutofit fontScale="90000"/>
          </a:bodyPr>
          <a:lstStyle/>
          <a:p>
            <a:r>
              <a:rPr lang="es-ES" sz="3700" b="1" dirty="0" smtClean="0">
                <a:ln>
                  <a:solidFill>
                    <a:schemeClr val="bg1"/>
                  </a:solidFill>
                </a:ln>
                <a:solidFill>
                  <a:srgbClr val="006600"/>
                </a:solidFill>
                <a:effectLst>
                  <a:outerShdw blurRad="38100" dist="38100" dir="2700000" algn="tl">
                    <a:srgbClr val="000000">
                      <a:alpha val="43137"/>
                    </a:srgbClr>
                  </a:outerShdw>
                </a:effectLst>
              </a:rPr>
              <a:t>Gestión de Residuos Peligrosos en la UCO</a:t>
            </a:r>
            <a:endParaRPr lang="es-ES" sz="3700" b="1" dirty="0">
              <a:ln>
                <a:solidFill>
                  <a:schemeClr val="bg1"/>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428604"/>
            <a:ext cx="8229600" cy="5143536"/>
          </a:xfrm>
        </p:spPr>
        <p:txBody>
          <a:bodyPr>
            <a:noAutofit/>
          </a:bodyPr>
          <a:lstStyle/>
          <a:p>
            <a:pPr algn="just">
              <a:buNone/>
            </a:pPr>
            <a:r>
              <a:rPr lang="es-ES" sz="2100" b="1" dirty="0" smtClean="0">
                <a:effectLst>
                  <a:outerShdw blurRad="38100" dist="38100" dir="2700000" algn="tl">
                    <a:srgbClr val="000000">
                      <a:alpha val="43137"/>
                    </a:srgbClr>
                  </a:outerShdw>
                </a:effectLst>
              </a:rPr>
              <a:t>RESIDUO PELIGROSO (según Ley 22/2011): residuo que presenta una o varias de las características peligrosas enumeradas en el anexo III, y aquél que pueda aprobar el Gobierno de conformidad con lo establecido en la normativa europea o en los convenios internacionales de los que España sea parte, así como los recipientes y envases que los hayan contenido.</a:t>
            </a:r>
          </a:p>
          <a:p>
            <a:pPr algn="just">
              <a:buNone/>
            </a:pPr>
            <a:endParaRPr lang="es-ES" sz="2100" b="1" dirty="0" smtClean="0">
              <a:effectLst>
                <a:outerShdw blurRad="38100" dist="38100" dir="2700000" algn="tl">
                  <a:srgbClr val="000000">
                    <a:alpha val="43137"/>
                  </a:srgbClr>
                </a:outerShdw>
              </a:effectLst>
            </a:endParaRPr>
          </a:p>
          <a:p>
            <a:pPr algn="just"/>
            <a:r>
              <a:rPr lang="es-ES" sz="2100" b="1" dirty="0" smtClean="0">
                <a:effectLst>
                  <a:outerShdw blurRad="38100" dist="38100" dir="2700000" algn="tl">
                    <a:srgbClr val="000000">
                      <a:alpha val="43137"/>
                    </a:srgbClr>
                  </a:outerShdw>
                </a:effectLst>
              </a:rPr>
              <a:t>Anexo III: Explosivo, Oxidante, Fácilmente inflamable, Inflamable, Irritante, Nocivo, Tóxico,                      Cancerígeno, Corrosivo, Infeccioso, Tóxico para la reproducción, </a:t>
            </a:r>
            <a:r>
              <a:rPr lang="es-ES" sz="2100" b="1" dirty="0" err="1" smtClean="0">
                <a:effectLst>
                  <a:outerShdw blurRad="38100" dist="38100" dir="2700000" algn="tl">
                    <a:srgbClr val="000000">
                      <a:alpha val="43137"/>
                    </a:srgbClr>
                  </a:outerShdw>
                </a:effectLst>
              </a:rPr>
              <a:t>Mutagénico</a:t>
            </a:r>
            <a:r>
              <a:rPr lang="es-ES" sz="2100" b="1" dirty="0" smtClean="0">
                <a:effectLst>
                  <a:outerShdw blurRad="38100" dist="38100" dir="2700000" algn="tl">
                    <a:srgbClr val="000000">
                      <a:alpha val="43137"/>
                    </a:srgbClr>
                  </a:outerShdw>
                </a:effectLst>
              </a:rPr>
              <a:t>, Residuos que emiten gases tóxicos o muy tóxicos al entrar en contacto con el aire, con el agua o con un ácido, </a:t>
            </a:r>
            <a:r>
              <a:rPr lang="es-ES" sz="2100" b="1" dirty="0" err="1" smtClean="0">
                <a:effectLst>
                  <a:outerShdw blurRad="38100" dist="38100" dir="2700000" algn="tl">
                    <a:srgbClr val="000000">
                      <a:alpha val="43137"/>
                    </a:srgbClr>
                  </a:outerShdw>
                </a:effectLst>
              </a:rPr>
              <a:t>Sensibilizante</a:t>
            </a:r>
            <a:r>
              <a:rPr lang="es-ES" sz="2100" b="1" dirty="0" smtClean="0">
                <a:effectLst>
                  <a:outerShdw blurRad="38100" dist="38100" dir="2700000" algn="tl">
                    <a:srgbClr val="000000">
                      <a:alpha val="43137"/>
                    </a:srgbClr>
                  </a:outerShdw>
                </a:effectLst>
              </a:rPr>
              <a:t>, </a:t>
            </a:r>
            <a:r>
              <a:rPr lang="es-ES" sz="2100" b="1" dirty="0" err="1" smtClean="0">
                <a:effectLst>
                  <a:outerShdw blurRad="38100" dist="38100" dir="2700000" algn="tl">
                    <a:srgbClr val="000000">
                      <a:alpha val="43137"/>
                    </a:srgbClr>
                  </a:outerShdw>
                </a:effectLst>
              </a:rPr>
              <a:t>Ecotóxico</a:t>
            </a:r>
            <a:r>
              <a:rPr lang="es-ES" sz="2100" b="1" dirty="0" smtClean="0">
                <a:effectLst>
                  <a:outerShdw blurRad="38100" dist="38100" dir="2700000" algn="tl">
                    <a:srgbClr val="000000">
                      <a:alpha val="43137"/>
                    </a:srgbClr>
                  </a:outerShdw>
                </a:effectLst>
              </a:rPr>
              <a:t> y Residuos susceptibles de dar lugar a otra sustancia que posee alguna de las características antes enumeradas.</a:t>
            </a:r>
          </a:p>
          <a:p>
            <a:pPr algn="just"/>
            <a:endParaRPr lang="es-ES" sz="2100" b="1" dirty="0" smtClean="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600" b="1" dirty="0" smtClean="0">
                <a:ln>
                  <a:solidFill>
                    <a:schemeClr val="bg1"/>
                  </a:solidFill>
                </a:ln>
                <a:solidFill>
                  <a:srgbClr val="006600"/>
                </a:solidFill>
                <a:effectLst>
                  <a:outerShdw blurRad="38100" dist="38100" dir="2700000" algn="tl">
                    <a:srgbClr val="000000">
                      <a:alpha val="43137"/>
                    </a:srgbClr>
                  </a:outerShdw>
                </a:effectLst>
              </a:rPr>
              <a:t>Gestión de Residuos Peligrosos en la UCO</a:t>
            </a:r>
            <a:endParaRPr lang="es-ES" sz="3600" b="1" dirty="0">
              <a:ln>
                <a:solidFill>
                  <a:schemeClr val="bg1"/>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544278" y="785794"/>
            <a:ext cx="8043890" cy="4525963"/>
          </a:xfrm>
        </p:spPr>
        <p:txBody>
          <a:bodyPr>
            <a:normAutofit/>
          </a:bodyPr>
          <a:lstStyle/>
          <a:p>
            <a:pPr marL="514350" indent="-514350" algn="just">
              <a:buFont typeface="+mj-lt"/>
              <a:buAutoNum type="arabicPeriod"/>
            </a:pPr>
            <a:r>
              <a:rPr lang="es-ES" sz="2800" b="1" dirty="0" smtClean="0">
                <a:effectLst>
                  <a:outerShdw blurRad="38100" dist="38100" dir="2700000" algn="tl">
                    <a:srgbClr val="000000">
                      <a:alpha val="43137"/>
                    </a:srgbClr>
                  </a:outerShdw>
                </a:effectLst>
              </a:rPr>
              <a:t>Formación inicial del grupo productor.</a:t>
            </a:r>
          </a:p>
          <a:p>
            <a:pPr marL="514350" indent="-514350" algn="just">
              <a:buFont typeface="+mj-lt"/>
              <a:buAutoNum type="arabicPeriod"/>
            </a:pPr>
            <a:r>
              <a:rPr lang="es-ES" sz="2800" b="1" dirty="0" smtClean="0">
                <a:effectLst>
                  <a:outerShdw blurRad="38100" dist="38100" dir="2700000" algn="tl">
                    <a:srgbClr val="000000">
                      <a:alpha val="43137"/>
                    </a:srgbClr>
                  </a:outerShdw>
                </a:effectLst>
              </a:rPr>
              <a:t>Estudio de naturaleza y periodicidad de generación de residuos.</a:t>
            </a:r>
          </a:p>
          <a:p>
            <a:pPr marL="514350" indent="-514350" algn="just">
              <a:buFont typeface="+mj-lt"/>
              <a:buAutoNum type="arabicPeriod"/>
            </a:pPr>
            <a:r>
              <a:rPr lang="es-ES" sz="2800" b="1" dirty="0" smtClean="0">
                <a:effectLst>
                  <a:outerShdw blurRad="38100" dist="38100" dir="2700000" algn="tl">
                    <a:srgbClr val="000000">
                      <a:alpha val="43137"/>
                    </a:srgbClr>
                  </a:outerShdw>
                </a:effectLst>
              </a:rPr>
              <a:t>Elección de envases adecuados y petición al SEPA.</a:t>
            </a:r>
          </a:p>
          <a:p>
            <a:pPr marL="514350" indent="-514350" algn="just">
              <a:buFont typeface="+mj-lt"/>
              <a:buAutoNum type="arabicPeriod"/>
            </a:pPr>
            <a:r>
              <a:rPr lang="es-ES" sz="2800" b="1" dirty="0" smtClean="0">
                <a:effectLst>
                  <a:outerShdw blurRad="38100" dist="38100" dir="2700000" algn="tl">
                    <a:srgbClr val="000000">
                      <a:alpha val="43137"/>
                    </a:srgbClr>
                  </a:outerShdw>
                </a:effectLst>
              </a:rPr>
              <a:t>Etiquetado de envases y operación de llenado.</a:t>
            </a:r>
          </a:p>
          <a:p>
            <a:pPr marL="514350" indent="-514350" algn="just">
              <a:buFont typeface="+mj-lt"/>
              <a:buAutoNum type="arabicPeriod"/>
            </a:pPr>
            <a:r>
              <a:rPr lang="es-ES" sz="2800" b="1" dirty="0" smtClean="0">
                <a:effectLst>
                  <a:outerShdw blurRad="38100" dist="38100" dir="2700000" algn="tl">
                    <a:srgbClr val="000000">
                      <a:alpha val="43137"/>
                    </a:srgbClr>
                  </a:outerShdw>
                </a:effectLst>
              </a:rPr>
              <a:t>Solicitud de retirada al SEPA.</a:t>
            </a:r>
          </a:p>
          <a:p>
            <a:pPr marL="514350" indent="-514350" algn="just">
              <a:buFont typeface="+mj-lt"/>
              <a:buAutoNum type="arabicPeriod"/>
            </a:pPr>
            <a:r>
              <a:rPr lang="es-ES" sz="2800" b="1" dirty="0" smtClean="0">
                <a:effectLst>
                  <a:outerShdw blurRad="38100" dist="38100" dir="2700000" algn="tl">
                    <a:srgbClr val="000000">
                      <a:alpha val="43137"/>
                    </a:srgbClr>
                  </a:outerShdw>
                </a:effectLst>
              </a:rPr>
              <a:t>10 normas para la recogida de residuos. </a:t>
            </a:r>
            <a:endParaRPr lang="es-ES" sz="2800" b="1"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bg1"/>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bg1"/>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1142984"/>
            <a:ext cx="8229600" cy="3740145"/>
          </a:xfrm>
        </p:spPr>
        <p:txBody>
          <a:bodyPr>
            <a:normAutofit/>
          </a:bodyPr>
          <a:lstStyle/>
          <a:p>
            <a:pPr marL="514350" indent="-514350" algn="just">
              <a:buFont typeface="+mj-lt"/>
              <a:buAutoNum type="arabicPeriod"/>
            </a:pPr>
            <a:r>
              <a:rPr lang="es-ES" sz="2800" b="1" dirty="0" smtClean="0">
                <a:effectLst>
                  <a:outerShdw blurRad="38100" dist="38100" dir="2700000" algn="tl">
                    <a:srgbClr val="000000">
                      <a:alpha val="43137"/>
                    </a:srgbClr>
                  </a:outerShdw>
                </a:effectLst>
              </a:rPr>
              <a:t>Formación inicial del grupo productor.</a:t>
            </a:r>
          </a:p>
          <a:p>
            <a:pPr marL="914400" lvl="1" indent="-371475" algn="just">
              <a:buFont typeface="Wingdings" pitchFamily="2" charset="2"/>
              <a:buChar char="q"/>
            </a:pPr>
            <a:r>
              <a:rPr lang="es-ES" sz="2400" b="1" dirty="0" smtClean="0">
                <a:effectLst>
                  <a:outerShdw blurRad="38100" dist="38100" dir="2700000" algn="tl">
                    <a:srgbClr val="000000">
                      <a:alpha val="43137"/>
                    </a:srgbClr>
                  </a:outerShdw>
                </a:effectLst>
              </a:rPr>
              <a:t>Desde 2005 se han formado más de 400 personas.</a:t>
            </a:r>
          </a:p>
          <a:p>
            <a:pPr marL="914400" lvl="1" indent="-371475" algn="just">
              <a:buNone/>
            </a:pPr>
            <a:endParaRPr lang="es-ES" sz="2400" b="1" dirty="0" smtClean="0">
              <a:effectLst>
                <a:outerShdw blurRad="38100" dist="38100" dir="2700000" algn="tl">
                  <a:srgbClr val="000000">
                    <a:alpha val="43137"/>
                  </a:srgbClr>
                </a:outerShdw>
              </a:effectLst>
            </a:endParaRPr>
          </a:p>
          <a:p>
            <a:pPr marL="514350" indent="-514350" algn="just">
              <a:buFont typeface="+mj-lt"/>
              <a:buAutoNum type="arabicPeriod"/>
            </a:pPr>
            <a:r>
              <a:rPr lang="es-ES" sz="2800" b="1" dirty="0" smtClean="0">
                <a:effectLst>
                  <a:outerShdw blurRad="38100" dist="38100" dir="2700000" algn="tl">
                    <a:srgbClr val="000000">
                      <a:alpha val="43137"/>
                    </a:srgbClr>
                  </a:outerShdw>
                </a:effectLst>
              </a:rPr>
              <a:t>Estudio de naturaleza y periodicidad de generación de residuos.</a:t>
            </a:r>
          </a:p>
          <a:p>
            <a:pPr marL="914400" lvl="1" indent="-371475" algn="just">
              <a:buFont typeface="Wingdings" pitchFamily="2" charset="2"/>
              <a:buChar char="q"/>
            </a:pPr>
            <a:r>
              <a:rPr lang="es-ES" sz="2400" b="1" dirty="0" smtClean="0">
                <a:effectLst>
                  <a:outerShdw blurRad="38100" dist="38100" dir="2700000" algn="tl">
                    <a:srgbClr val="000000">
                      <a:alpha val="43137"/>
                    </a:srgbClr>
                  </a:outerShdw>
                </a:effectLst>
              </a:rPr>
              <a:t>Estado físico del residuo (sólido, líquido, gas),</a:t>
            </a:r>
            <a:br>
              <a:rPr lang="es-ES" sz="2400" b="1" dirty="0" smtClean="0">
                <a:effectLst>
                  <a:outerShdw blurRad="38100" dist="38100" dir="2700000" algn="tl">
                    <a:srgbClr val="000000">
                      <a:alpha val="43137"/>
                    </a:srgbClr>
                  </a:outerShdw>
                </a:effectLst>
              </a:rPr>
            </a:br>
            <a:r>
              <a:rPr lang="es-ES" sz="2400" b="1" dirty="0" smtClean="0">
                <a:effectLst>
                  <a:outerShdw blurRad="38100" dist="38100" dir="2700000" algn="tl">
                    <a:srgbClr val="000000">
                      <a:alpha val="43137"/>
                    </a:srgbClr>
                  </a:outerShdw>
                </a:effectLst>
              </a:rPr>
              <a:t>cantidad que se genera por unidad de tiempo y espacio de almacenamiento en laboratorio.</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tx1"/>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tx1"/>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457200" y="714356"/>
            <a:ext cx="8229600" cy="4525963"/>
          </a:xfrm>
        </p:spPr>
        <p:txBody>
          <a:bodyPr>
            <a:normAutofit/>
          </a:bodyPr>
          <a:lstStyle/>
          <a:p>
            <a:pPr marL="514350" indent="-514350">
              <a:buFont typeface="+mj-lt"/>
              <a:buAutoNum type="arabicPeriod" startAt="3"/>
            </a:pPr>
            <a:r>
              <a:rPr lang="es-ES" sz="2800" b="1" dirty="0" smtClean="0">
                <a:effectLst>
                  <a:outerShdw blurRad="38100" dist="38100" dir="2700000" algn="tl">
                    <a:srgbClr val="000000">
                      <a:alpha val="43137"/>
                    </a:srgbClr>
                  </a:outerShdw>
                </a:effectLst>
              </a:rPr>
              <a:t>Elección de envases adecuados y petición al SEPA.</a:t>
            </a:r>
          </a:p>
          <a:p>
            <a:pPr marL="914400" lvl="1" indent="-371475">
              <a:buFont typeface="Wingdings" pitchFamily="2" charset="2"/>
              <a:buChar char="q"/>
            </a:pPr>
            <a:r>
              <a:rPr lang="es-ES" sz="2400" b="1" dirty="0" smtClean="0">
                <a:effectLst>
                  <a:outerShdw blurRad="38100" dist="38100" dir="2700000" algn="tl">
                    <a:srgbClr val="000000">
                      <a:alpha val="43137"/>
                    </a:srgbClr>
                  </a:outerShdw>
                </a:effectLst>
              </a:rPr>
              <a:t>Según el tipo de residuo y la cantidad que se genera:</a:t>
            </a:r>
          </a:p>
        </p:txBody>
      </p:sp>
      <p:pic>
        <p:nvPicPr>
          <p:cNvPr id="14" name="13 Imagen" descr="S60.gif"/>
          <p:cNvPicPr>
            <a:picLocks noChangeAspect="1"/>
          </p:cNvPicPr>
          <p:nvPr/>
        </p:nvPicPr>
        <p:blipFill>
          <a:blip r:embed="rId2" cstate="print"/>
          <a:stretch>
            <a:fillRect/>
          </a:stretch>
        </p:blipFill>
        <p:spPr>
          <a:xfrm>
            <a:off x="3214678" y="2573912"/>
            <a:ext cx="1445365" cy="2373290"/>
          </a:xfrm>
          <a:prstGeom prst="rect">
            <a:avLst/>
          </a:prstGeom>
        </p:spPr>
      </p:pic>
      <p:pic>
        <p:nvPicPr>
          <p:cNvPr id="15" name="14 Imagen" descr="S30.gif"/>
          <p:cNvPicPr>
            <a:picLocks noChangeAspect="1"/>
          </p:cNvPicPr>
          <p:nvPr/>
        </p:nvPicPr>
        <p:blipFill>
          <a:blip r:embed="rId3" cstate="print"/>
          <a:stretch>
            <a:fillRect/>
          </a:stretch>
        </p:blipFill>
        <p:spPr>
          <a:xfrm>
            <a:off x="2714612" y="3216854"/>
            <a:ext cx="1143008" cy="1878917"/>
          </a:xfrm>
          <a:prstGeom prst="rect">
            <a:avLst/>
          </a:prstGeom>
        </p:spPr>
      </p:pic>
      <p:pic>
        <p:nvPicPr>
          <p:cNvPr id="16" name="15 Imagen" descr="garrafa.gif"/>
          <p:cNvPicPr>
            <a:picLocks noChangeAspect="1"/>
          </p:cNvPicPr>
          <p:nvPr/>
        </p:nvPicPr>
        <p:blipFill>
          <a:blip r:embed="rId4" cstate="print"/>
          <a:stretch>
            <a:fillRect/>
          </a:stretch>
        </p:blipFill>
        <p:spPr>
          <a:xfrm>
            <a:off x="1643042" y="3697961"/>
            <a:ext cx="1062030" cy="1376281"/>
          </a:xfrm>
          <a:prstGeom prst="rect">
            <a:avLst/>
          </a:prstGeom>
        </p:spPr>
      </p:pic>
      <p:pic>
        <p:nvPicPr>
          <p:cNvPr id="17" name="16 Imagen" descr="garrafa.gif"/>
          <p:cNvPicPr>
            <a:picLocks noChangeAspect="1"/>
          </p:cNvPicPr>
          <p:nvPr/>
        </p:nvPicPr>
        <p:blipFill>
          <a:blip r:embed="rId4" cstate="print"/>
          <a:stretch>
            <a:fillRect/>
          </a:stretch>
        </p:blipFill>
        <p:spPr>
          <a:xfrm>
            <a:off x="1285852" y="4216986"/>
            <a:ext cx="731272" cy="947653"/>
          </a:xfrm>
          <a:prstGeom prst="rect">
            <a:avLst/>
          </a:prstGeom>
        </p:spPr>
      </p:pic>
      <p:pic>
        <p:nvPicPr>
          <p:cNvPr id="18" name="17 Imagen" descr="garrafa.gif"/>
          <p:cNvPicPr>
            <a:picLocks noChangeAspect="1"/>
          </p:cNvPicPr>
          <p:nvPr/>
        </p:nvPicPr>
        <p:blipFill>
          <a:blip r:embed="rId4" cstate="print"/>
          <a:stretch>
            <a:fillRect/>
          </a:stretch>
        </p:blipFill>
        <p:spPr>
          <a:xfrm>
            <a:off x="1000100" y="4574176"/>
            <a:ext cx="518116" cy="671425"/>
          </a:xfrm>
          <a:prstGeom prst="rect">
            <a:avLst/>
          </a:prstGeom>
        </p:spPr>
      </p:pic>
      <p:pic>
        <p:nvPicPr>
          <p:cNvPr id="20" name="19 Imagen" descr="B60.jpg"/>
          <p:cNvPicPr>
            <a:picLocks noChangeAspect="1"/>
          </p:cNvPicPr>
          <p:nvPr/>
        </p:nvPicPr>
        <p:blipFill>
          <a:blip r:embed="rId5" cstate="print">
            <a:clrChange>
              <a:clrFrom>
                <a:srgbClr val="FFFFFF"/>
              </a:clrFrom>
              <a:clrTo>
                <a:srgbClr val="FFFFFF">
                  <a:alpha val="0"/>
                </a:srgbClr>
              </a:clrTo>
            </a:clrChange>
          </a:blip>
          <a:stretch>
            <a:fillRect/>
          </a:stretch>
        </p:blipFill>
        <p:spPr>
          <a:xfrm>
            <a:off x="5286380" y="2357430"/>
            <a:ext cx="1143008" cy="2371616"/>
          </a:xfrm>
          <a:prstGeom prst="rect">
            <a:avLst/>
          </a:prstGeom>
        </p:spPr>
      </p:pic>
      <p:pic>
        <p:nvPicPr>
          <p:cNvPr id="19" name="18 Imagen" descr="B30.jpg"/>
          <p:cNvPicPr>
            <a:picLocks noChangeAspect="1"/>
          </p:cNvPicPr>
          <p:nvPr/>
        </p:nvPicPr>
        <p:blipFill>
          <a:blip r:embed="rId6" cstate="print">
            <a:clrChange>
              <a:clrFrom>
                <a:srgbClr val="FFFFFF"/>
              </a:clrFrom>
              <a:clrTo>
                <a:srgbClr val="FFFFFF">
                  <a:alpha val="0"/>
                </a:srgbClr>
              </a:clrTo>
            </a:clrChange>
          </a:blip>
          <a:stretch>
            <a:fillRect/>
          </a:stretch>
        </p:blipFill>
        <p:spPr>
          <a:xfrm>
            <a:off x="4643438" y="3575766"/>
            <a:ext cx="1176446" cy="1212724"/>
          </a:xfrm>
          <a:prstGeom prst="rect">
            <a:avLst/>
          </a:prstGeom>
        </p:spPr>
      </p:pic>
      <p:sp>
        <p:nvSpPr>
          <p:cNvPr id="21" name="20 CuadroTexto"/>
          <p:cNvSpPr txBox="1"/>
          <p:nvPr/>
        </p:nvSpPr>
        <p:spPr>
          <a:xfrm>
            <a:off x="1090588" y="4726577"/>
            <a:ext cx="500066" cy="369332"/>
          </a:xfrm>
          <a:prstGeom prst="rect">
            <a:avLst/>
          </a:prstGeom>
          <a:noFill/>
        </p:spPr>
        <p:txBody>
          <a:bodyPr wrap="square" rtlCol="0">
            <a:spAutoFit/>
          </a:bodyPr>
          <a:lstStyle/>
          <a:p>
            <a:r>
              <a:rPr lang="es-ES" b="1" dirty="0" smtClean="0">
                <a:solidFill>
                  <a:srgbClr val="006600"/>
                </a:solidFill>
                <a:effectLst>
                  <a:outerShdw blurRad="38100" dist="38100" dir="2700000" algn="tl">
                    <a:srgbClr val="000000">
                      <a:alpha val="43137"/>
                    </a:srgbClr>
                  </a:outerShdw>
                </a:effectLst>
              </a:rPr>
              <a:t>L5</a:t>
            </a:r>
            <a:endParaRPr lang="es-ES" b="1" dirty="0">
              <a:solidFill>
                <a:srgbClr val="006600"/>
              </a:solidFill>
              <a:effectLst>
                <a:outerShdw blurRad="38100" dist="38100" dir="2700000" algn="tl">
                  <a:srgbClr val="000000">
                    <a:alpha val="43137"/>
                  </a:srgbClr>
                </a:outerShdw>
              </a:effectLst>
            </a:endParaRPr>
          </a:p>
        </p:txBody>
      </p:sp>
      <p:sp>
        <p:nvSpPr>
          <p:cNvPr id="22" name="21 CuadroTexto"/>
          <p:cNvSpPr txBox="1"/>
          <p:nvPr/>
        </p:nvSpPr>
        <p:spPr>
          <a:xfrm>
            <a:off x="1495403" y="4502738"/>
            <a:ext cx="642942" cy="369332"/>
          </a:xfrm>
          <a:prstGeom prst="rect">
            <a:avLst/>
          </a:prstGeom>
          <a:noFill/>
        </p:spPr>
        <p:txBody>
          <a:bodyPr wrap="square" rtlCol="0">
            <a:spAutoFit/>
          </a:bodyPr>
          <a:lstStyle/>
          <a:p>
            <a:r>
              <a:rPr lang="es-ES" b="1" dirty="0" smtClean="0">
                <a:solidFill>
                  <a:srgbClr val="006600"/>
                </a:solidFill>
                <a:effectLst>
                  <a:outerShdw blurRad="38100" dist="38100" dir="2700000" algn="tl">
                    <a:srgbClr val="000000">
                      <a:alpha val="43137"/>
                    </a:srgbClr>
                  </a:outerShdw>
                </a:effectLst>
              </a:rPr>
              <a:t>L10</a:t>
            </a:r>
            <a:endParaRPr lang="es-ES" b="1" dirty="0">
              <a:solidFill>
                <a:srgbClr val="006600"/>
              </a:solidFill>
              <a:effectLst>
                <a:outerShdw blurRad="38100" dist="38100" dir="2700000" algn="tl">
                  <a:srgbClr val="000000">
                    <a:alpha val="43137"/>
                  </a:srgbClr>
                </a:outerShdw>
              </a:effectLst>
            </a:endParaRPr>
          </a:p>
        </p:txBody>
      </p:sp>
      <p:sp>
        <p:nvSpPr>
          <p:cNvPr id="23" name="22 CuadroTexto"/>
          <p:cNvSpPr txBox="1"/>
          <p:nvPr/>
        </p:nvSpPr>
        <p:spPr>
          <a:xfrm>
            <a:off x="2038332" y="4288424"/>
            <a:ext cx="642942" cy="369332"/>
          </a:xfrm>
          <a:prstGeom prst="rect">
            <a:avLst/>
          </a:prstGeom>
          <a:noFill/>
        </p:spPr>
        <p:txBody>
          <a:bodyPr wrap="square" rtlCol="0">
            <a:spAutoFit/>
          </a:bodyPr>
          <a:lstStyle/>
          <a:p>
            <a:r>
              <a:rPr lang="es-ES" b="1" dirty="0" smtClean="0">
                <a:solidFill>
                  <a:srgbClr val="006600"/>
                </a:solidFill>
                <a:effectLst>
                  <a:outerShdw blurRad="38100" dist="38100" dir="2700000" algn="tl">
                    <a:srgbClr val="000000">
                      <a:alpha val="43137"/>
                    </a:srgbClr>
                  </a:outerShdw>
                </a:effectLst>
              </a:rPr>
              <a:t>L25</a:t>
            </a:r>
            <a:endParaRPr lang="es-ES" b="1" dirty="0">
              <a:solidFill>
                <a:srgbClr val="006600"/>
              </a:solidFill>
              <a:effectLst>
                <a:outerShdw blurRad="38100" dist="38100" dir="2700000" algn="tl">
                  <a:srgbClr val="000000">
                    <a:alpha val="43137"/>
                  </a:srgbClr>
                </a:outerShdw>
              </a:effectLst>
            </a:endParaRPr>
          </a:p>
        </p:txBody>
      </p:sp>
      <p:sp>
        <p:nvSpPr>
          <p:cNvPr id="24" name="23 CuadroTexto"/>
          <p:cNvSpPr txBox="1"/>
          <p:nvPr/>
        </p:nvSpPr>
        <p:spPr>
          <a:xfrm>
            <a:off x="3062277" y="4055060"/>
            <a:ext cx="642942"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S25</a:t>
            </a:r>
            <a:endParaRPr lang="es-ES" b="1" dirty="0">
              <a:solidFill>
                <a:schemeClr val="bg1"/>
              </a:solidFill>
              <a:effectLst>
                <a:outerShdw blurRad="38100" dist="38100" dir="2700000" algn="tl">
                  <a:srgbClr val="000000">
                    <a:alpha val="43137"/>
                  </a:srgbClr>
                </a:outerShdw>
              </a:effectLst>
            </a:endParaRPr>
          </a:p>
        </p:txBody>
      </p:sp>
      <p:sp>
        <p:nvSpPr>
          <p:cNvPr id="25" name="24 CuadroTexto"/>
          <p:cNvSpPr txBox="1"/>
          <p:nvPr/>
        </p:nvSpPr>
        <p:spPr>
          <a:xfrm>
            <a:off x="3910008" y="3655007"/>
            <a:ext cx="642942"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S60</a:t>
            </a:r>
            <a:endParaRPr lang="es-ES" b="1" dirty="0">
              <a:solidFill>
                <a:schemeClr val="bg1"/>
              </a:solidFill>
              <a:effectLst>
                <a:outerShdw blurRad="38100" dist="38100" dir="2700000" algn="tl">
                  <a:srgbClr val="000000">
                    <a:alpha val="43137"/>
                  </a:srgbClr>
                </a:outerShdw>
              </a:effectLst>
            </a:endParaRPr>
          </a:p>
        </p:txBody>
      </p:sp>
      <p:sp>
        <p:nvSpPr>
          <p:cNvPr id="26" name="25 CuadroTexto"/>
          <p:cNvSpPr txBox="1"/>
          <p:nvPr/>
        </p:nvSpPr>
        <p:spPr>
          <a:xfrm>
            <a:off x="5786446" y="3431168"/>
            <a:ext cx="642942"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B60</a:t>
            </a:r>
            <a:endParaRPr lang="es-ES" b="1" dirty="0">
              <a:solidFill>
                <a:schemeClr val="bg1"/>
              </a:solidFill>
              <a:effectLst>
                <a:outerShdw blurRad="38100" dist="38100" dir="2700000" algn="tl">
                  <a:srgbClr val="000000">
                    <a:alpha val="43137"/>
                  </a:srgbClr>
                </a:outerShdw>
              </a:effectLst>
            </a:endParaRPr>
          </a:p>
        </p:txBody>
      </p:sp>
      <p:sp>
        <p:nvSpPr>
          <p:cNvPr id="27" name="26 CuadroTexto"/>
          <p:cNvSpPr txBox="1"/>
          <p:nvPr/>
        </p:nvSpPr>
        <p:spPr>
          <a:xfrm>
            <a:off x="5172079" y="4002672"/>
            <a:ext cx="642942" cy="369332"/>
          </a:xfrm>
          <a:prstGeom prst="rect">
            <a:avLst/>
          </a:prstGeom>
          <a:noFill/>
        </p:spPr>
        <p:txBody>
          <a:bodyPr wrap="square" rtlCol="0">
            <a:spAutoFit/>
          </a:bodyPr>
          <a:lstStyle/>
          <a:p>
            <a:r>
              <a:rPr lang="es-ES" b="1" dirty="0" smtClean="0">
                <a:solidFill>
                  <a:schemeClr val="bg1"/>
                </a:solidFill>
                <a:effectLst>
                  <a:outerShdw blurRad="38100" dist="38100" dir="2700000" algn="tl">
                    <a:srgbClr val="000000">
                      <a:alpha val="43137"/>
                    </a:srgbClr>
                  </a:outerShdw>
                </a:effectLst>
              </a:rPr>
              <a:t>B30</a:t>
            </a:r>
            <a:endParaRPr lang="es-ES" b="1" dirty="0">
              <a:solidFill>
                <a:schemeClr val="bg1"/>
              </a:solidFill>
              <a:effectLst>
                <a:outerShdw blurRad="38100" dist="38100" dir="2700000" algn="tl">
                  <a:srgbClr val="000000">
                    <a:alpha val="43137"/>
                  </a:srgbClr>
                </a:outerShdw>
              </a:effectLst>
            </a:endParaRPr>
          </a:p>
        </p:txBody>
      </p:sp>
      <p:pic>
        <p:nvPicPr>
          <p:cNvPr id="28" name="27 Imagen" descr="P1.gif"/>
          <p:cNvPicPr>
            <a:picLocks noChangeAspect="1"/>
          </p:cNvPicPr>
          <p:nvPr/>
        </p:nvPicPr>
        <p:blipFill>
          <a:blip r:embed="rId7" cstate="print"/>
          <a:stretch>
            <a:fillRect/>
          </a:stretch>
        </p:blipFill>
        <p:spPr>
          <a:xfrm>
            <a:off x="7429520" y="3002540"/>
            <a:ext cx="865976" cy="1357298"/>
          </a:xfrm>
          <a:prstGeom prst="rect">
            <a:avLst/>
          </a:prstGeom>
        </p:spPr>
      </p:pic>
      <p:pic>
        <p:nvPicPr>
          <p:cNvPr id="29" name="28 Imagen" descr="P4.gif"/>
          <p:cNvPicPr>
            <a:picLocks noChangeAspect="1"/>
          </p:cNvPicPr>
          <p:nvPr/>
        </p:nvPicPr>
        <p:blipFill>
          <a:blip r:embed="rId8" cstate="print"/>
          <a:stretch>
            <a:fillRect/>
          </a:stretch>
        </p:blipFill>
        <p:spPr>
          <a:xfrm>
            <a:off x="6834203" y="3574044"/>
            <a:ext cx="857256" cy="896761"/>
          </a:xfrm>
          <a:prstGeom prst="rect">
            <a:avLst/>
          </a:prstGeom>
        </p:spPr>
      </p:pic>
      <p:pic>
        <p:nvPicPr>
          <p:cNvPr id="30" name="29 Imagen" descr="P10.gif"/>
          <p:cNvPicPr>
            <a:picLocks noChangeAspect="1"/>
          </p:cNvPicPr>
          <p:nvPr/>
        </p:nvPicPr>
        <p:blipFill>
          <a:blip r:embed="rId9" cstate="print"/>
          <a:stretch>
            <a:fillRect/>
          </a:stretch>
        </p:blipFill>
        <p:spPr>
          <a:xfrm>
            <a:off x="6500826" y="3859796"/>
            <a:ext cx="432775" cy="728604"/>
          </a:xfrm>
          <a:prstGeom prst="rect">
            <a:avLst/>
          </a:prstGeom>
        </p:spPr>
      </p:pic>
      <p:sp>
        <p:nvSpPr>
          <p:cNvPr id="31" name="30 CuadroTexto"/>
          <p:cNvSpPr txBox="1"/>
          <p:nvPr/>
        </p:nvSpPr>
        <p:spPr>
          <a:xfrm>
            <a:off x="6500826" y="3940759"/>
            <a:ext cx="500066" cy="369332"/>
          </a:xfrm>
          <a:prstGeom prst="rect">
            <a:avLst/>
          </a:prstGeom>
          <a:noFill/>
        </p:spPr>
        <p:txBody>
          <a:bodyPr wrap="square" rtlCol="0">
            <a:spAutoFit/>
          </a:bodyPr>
          <a:lstStyle/>
          <a:p>
            <a:r>
              <a:rPr lang="es-ES" b="1" dirty="0" smtClean="0">
                <a:solidFill>
                  <a:srgbClr val="006600"/>
                </a:solidFill>
                <a:effectLst>
                  <a:outerShdw blurRad="38100" dist="38100" dir="2700000" algn="tl">
                    <a:srgbClr val="000000">
                      <a:alpha val="43137"/>
                    </a:srgbClr>
                  </a:outerShdw>
                </a:effectLst>
              </a:rPr>
              <a:t>P1</a:t>
            </a:r>
            <a:endParaRPr lang="es-ES" b="1" dirty="0">
              <a:solidFill>
                <a:srgbClr val="006600"/>
              </a:solidFill>
              <a:effectLst>
                <a:outerShdw blurRad="38100" dist="38100" dir="2700000" algn="tl">
                  <a:srgbClr val="000000">
                    <a:alpha val="43137"/>
                  </a:srgbClr>
                </a:outerShdw>
              </a:effectLst>
            </a:endParaRPr>
          </a:p>
        </p:txBody>
      </p:sp>
      <p:sp>
        <p:nvSpPr>
          <p:cNvPr id="32" name="31 CuadroTexto"/>
          <p:cNvSpPr txBox="1"/>
          <p:nvPr/>
        </p:nvSpPr>
        <p:spPr>
          <a:xfrm>
            <a:off x="6848491" y="3978859"/>
            <a:ext cx="500066" cy="369332"/>
          </a:xfrm>
          <a:prstGeom prst="rect">
            <a:avLst/>
          </a:prstGeom>
          <a:noFill/>
        </p:spPr>
        <p:txBody>
          <a:bodyPr wrap="square" rtlCol="0">
            <a:spAutoFit/>
          </a:bodyPr>
          <a:lstStyle/>
          <a:p>
            <a:r>
              <a:rPr lang="es-ES" b="1" dirty="0" smtClean="0">
                <a:solidFill>
                  <a:srgbClr val="006600"/>
                </a:solidFill>
                <a:effectLst>
                  <a:outerShdw blurRad="38100" dist="38100" dir="2700000" algn="tl">
                    <a:srgbClr val="000000">
                      <a:alpha val="43137"/>
                    </a:srgbClr>
                  </a:outerShdw>
                </a:effectLst>
              </a:rPr>
              <a:t>P4</a:t>
            </a:r>
            <a:endParaRPr lang="es-ES" b="1" dirty="0">
              <a:solidFill>
                <a:srgbClr val="006600"/>
              </a:solidFill>
              <a:effectLst>
                <a:outerShdw blurRad="38100" dist="38100" dir="2700000" algn="tl">
                  <a:srgbClr val="000000">
                    <a:alpha val="43137"/>
                  </a:srgbClr>
                </a:outerShdw>
              </a:effectLst>
            </a:endParaRPr>
          </a:p>
        </p:txBody>
      </p:sp>
      <p:sp>
        <p:nvSpPr>
          <p:cNvPr id="33" name="32 CuadroTexto"/>
          <p:cNvSpPr txBox="1"/>
          <p:nvPr/>
        </p:nvSpPr>
        <p:spPr>
          <a:xfrm>
            <a:off x="7662884" y="3388305"/>
            <a:ext cx="642943" cy="369332"/>
          </a:xfrm>
          <a:prstGeom prst="rect">
            <a:avLst/>
          </a:prstGeom>
          <a:noFill/>
        </p:spPr>
        <p:txBody>
          <a:bodyPr wrap="square" rtlCol="0">
            <a:spAutoFit/>
          </a:bodyPr>
          <a:lstStyle/>
          <a:p>
            <a:r>
              <a:rPr lang="es-ES" b="1" dirty="0" smtClean="0">
                <a:solidFill>
                  <a:srgbClr val="006600"/>
                </a:solidFill>
                <a:effectLst>
                  <a:outerShdw blurRad="38100" dist="38100" dir="2700000" algn="tl">
                    <a:srgbClr val="000000">
                      <a:alpha val="43137"/>
                    </a:srgbClr>
                  </a:outerShdw>
                </a:effectLst>
              </a:rPr>
              <a:t>P10</a:t>
            </a:r>
            <a:endParaRPr lang="es-ES" b="1" dirty="0">
              <a:solidFill>
                <a:srgbClr val="006600"/>
              </a:solidFill>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childTnLst>
                                </p:cTn>
                              </p:par>
                              <p:par>
                                <p:cTn id="32" presetID="10" presetClass="entr" presetSubtype="0" fill="hold"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10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childTnLst>
                                </p:cTn>
                              </p:par>
                              <p:par>
                                <p:cTn id="47" presetID="10"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childTnLst>
                                </p:cTn>
                              </p:par>
                              <p:par>
                                <p:cTn id="50" presetID="10" presetClass="entr" presetSubtype="0" fill="hold"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1000"/>
                                        <p:tgtEl>
                                          <p:spTgt spid="29"/>
                                        </p:tgtEl>
                                      </p:cBhvr>
                                    </p:animEffect>
                                  </p:childTnLst>
                                </p:cTn>
                              </p:par>
                              <p:par>
                                <p:cTn id="53" presetID="10" presetClass="entr" presetSubtype="0" fill="hold"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fade">
                                      <p:cBhvr>
                                        <p:cTn id="58" dur="1000"/>
                                        <p:tgtEl>
                                          <p:spTgt spid="3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25" grpId="0"/>
      <p:bldP spid="26" grpId="0"/>
      <p:bldP spid="27" grpId="0"/>
      <p:bldP spid="31" grpId="0"/>
      <p:bldP spid="32" grpId="0"/>
      <p:bldP spid="3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715000"/>
            <a:ext cx="8229600" cy="1143000"/>
          </a:xfrm>
        </p:spPr>
        <p:txBody>
          <a:bodyPr>
            <a:noAutofit/>
          </a:bodyPr>
          <a:lstStyle/>
          <a:p>
            <a:r>
              <a:rPr lang="es-ES" sz="3700" dirty="0" smtClean="0">
                <a:ln>
                  <a:solidFill>
                    <a:schemeClr val="bg2"/>
                  </a:solidFill>
                </a:ln>
                <a:solidFill>
                  <a:srgbClr val="006600"/>
                </a:solidFill>
                <a:effectLst>
                  <a:outerShdw blurRad="38100" dist="38100" dir="2700000" algn="tl">
                    <a:srgbClr val="000000">
                      <a:alpha val="43137"/>
                    </a:srgbClr>
                  </a:outerShdw>
                </a:effectLst>
              </a:rPr>
              <a:t>Gestión de Residuos Peligrosos en la UCO</a:t>
            </a:r>
            <a:endParaRPr lang="es-ES" sz="3700" dirty="0">
              <a:ln>
                <a:solidFill>
                  <a:schemeClr val="bg2"/>
                </a:solidFill>
              </a:ln>
              <a:solidFill>
                <a:srgbClr val="006600"/>
              </a:solidFill>
              <a:effectLst>
                <a:outerShdw blurRad="38100" dist="38100" dir="2700000" algn="tl">
                  <a:srgbClr val="000000">
                    <a:alpha val="43137"/>
                  </a:srgbClr>
                </a:outerShdw>
              </a:effectLst>
            </a:endParaRPr>
          </a:p>
        </p:txBody>
      </p:sp>
      <p:sp>
        <p:nvSpPr>
          <p:cNvPr id="3" name="2 Marcador de contenido"/>
          <p:cNvSpPr>
            <a:spLocks noGrp="1"/>
          </p:cNvSpPr>
          <p:nvPr>
            <p:ph idx="1"/>
          </p:nvPr>
        </p:nvSpPr>
        <p:spPr>
          <a:xfrm>
            <a:off x="742952" y="831863"/>
            <a:ext cx="3757610" cy="4525963"/>
          </a:xfrm>
        </p:spPr>
        <p:txBody>
          <a:bodyPr>
            <a:normAutofit/>
          </a:bodyPr>
          <a:lstStyle/>
          <a:p>
            <a:pPr marL="514350" indent="-514350">
              <a:buFont typeface="+mj-lt"/>
              <a:buAutoNum type="arabicPeriod" startAt="3"/>
            </a:pPr>
            <a:r>
              <a:rPr lang="es-ES" sz="2800" b="1" dirty="0" smtClean="0">
                <a:effectLst>
                  <a:outerShdw blurRad="38100" dist="38100" dir="2700000" algn="tl">
                    <a:srgbClr val="000000">
                      <a:alpha val="43137"/>
                    </a:srgbClr>
                  </a:outerShdw>
                </a:effectLst>
              </a:rPr>
              <a:t>Elección de envases adecuados y petición al SEPA</a:t>
            </a:r>
          </a:p>
        </p:txBody>
      </p:sp>
      <p:pic>
        <p:nvPicPr>
          <p:cNvPr id="34" name="33 Imagen" descr="solicitudrrpp2011.jpg"/>
          <p:cNvPicPr>
            <a:picLocks noChangeAspect="1"/>
          </p:cNvPicPr>
          <p:nvPr/>
        </p:nvPicPr>
        <p:blipFill>
          <a:blip r:embed="rId2" cstate="print"/>
          <a:stretch>
            <a:fillRect/>
          </a:stretch>
        </p:blipFill>
        <p:spPr>
          <a:xfrm>
            <a:off x="5000724" y="571480"/>
            <a:ext cx="3232205" cy="4572008"/>
          </a:xfrm>
          <a:prstGeom prst="rect">
            <a:avLst/>
          </a:prstGeom>
        </p:spPr>
      </p:pic>
      <p:sp>
        <p:nvSpPr>
          <p:cNvPr id="35" name="34 Llamada con línea 1"/>
          <p:cNvSpPr/>
          <p:nvPr/>
        </p:nvSpPr>
        <p:spPr>
          <a:xfrm>
            <a:off x="5010153" y="1047741"/>
            <a:ext cx="3200399" cy="1095375"/>
          </a:xfrm>
          <a:prstGeom prst="borderCallout1">
            <a:avLst>
              <a:gd name="adj1" fmla="val 49185"/>
              <a:gd name="adj2" fmla="val 298"/>
              <a:gd name="adj3" fmla="val 69828"/>
              <a:gd name="adj4" fmla="val -26370"/>
            </a:avLst>
          </a:prstGeom>
          <a:no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Personalizado MINIMIZACIÓN">
      <a:dk1>
        <a:srgbClr val="FFFFFF"/>
      </a:dk1>
      <a:lt1>
        <a:sysClr val="window" lastClr="FFFFFF"/>
      </a:lt1>
      <a:dk2>
        <a:srgbClr val="FFFFFF"/>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3047</TotalTime>
  <Words>1793</Words>
  <Application>Microsoft Office PowerPoint</Application>
  <PresentationFormat>Presentación en pantalla (4:3)</PresentationFormat>
  <Paragraphs>225</Paragraphs>
  <Slides>33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33</vt:i4>
      </vt:variant>
    </vt:vector>
  </HeadingPairs>
  <TitlesOfParts>
    <vt:vector size="39" baseType="lpstr">
      <vt:lpstr>Arial</vt:lpstr>
      <vt:lpstr>Calibri</vt:lpstr>
      <vt:lpstr>Constantia</vt:lpstr>
      <vt:lpstr>Courier New</vt:lpstr>
      <vt:lpstr>Wingdings</vt:lpstr>
      <vt:lpstr>Tema de Office</vt:lpstr>
      <vt:lpstr>GESTIÓN Y MINIMIZACIÓN DE RESIDUOS PELIGROSOS EN LA UCO</vt:lpstr>
      <vt:lpstr>El Servicio de Protección Ambiental (SEPA)</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Gestión de Residuos Peligrosos en la UCO</vt:lpstr>
      <vt:lpstr>Minimización de Residuos Peligrosos</vt:lpstr>
      <vt:lpstr>Minimización de Residuos Peligrosos</vt:lpstr>
      <vt:lpstr>Acciones de Minimización</vt:lpstr>
      <vt:lpstr>Acciones de Minimización</vt:lpstr>
      <vt:lpstr>Acciones de Minimización</vt:lpstr>
      <vt:lpstr>Acciones de Minimización</vt:lpstr>
      <vt:lpstr>Acciones de Minimización</vt:lpstr>
      <vt:lpstr>Acciones de Minimización</vt:lpstr>
      <vt:lpstr>Acciones de Minimización</vt:lpstr>
      <vt:lpstr>Acciones de Minimización</vt:lpstr>
      <vt:lpstr>Acciones de Minimización</vt:lpstr>
      <vt:lpstr>Acciones de Minimización</vt:lpstr>
      <vt:lpstr>Acciones de Minimización</vt:lpstr>
      <vt:lpstr>Acciones de Minimización</vt:lpstr>
      <vt:lpstr>Acciones de Minimización</vt:lpstr>
      <vt:lpstr>Buenas prácticas en laboratorio</vt:lpstr>
      <vt:lpstr>Servicio de Protección Ambiental (SEPA)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Emilio</dc:creator>
  <cp:lastModifiedBy>Usuario</cp:lastModifiedBy>
  <cp:revision>209</cp:revision>
  <dcterms:created xsi:type="dcterms:W3CDTF">2011-02-21T09:57:49Z</dcterms:created>
  <dcterms:modified xsi:type="dcterms:W3CDTF">2019-11-20T07:39:02Z</dcterms:modified>
</cp:coreProperties>
</file>